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2"/>
  </p:notesMasterIdLst>
  <p:handoutMasterIdLst>
    <p:handoutMasterId r:id="rId93"/>
  </p:handoutMasterIdLst>
  <p:sldIdLst>
    <p:sldId id="259" r:id="rId3"/>
    <p:sldId id="319" r:id="rId4"/>
    <p:sldId id="315" r:id="rId5"/>
    <p:sldId id="316" r:id="rId6"/>
    <p:sldId id="320" r:id="rId7"/>
    <p:sldId id="321" r:id="rId8"/>
    <p:sldId id="342" r:id="rId9"/>
    <p:sldId id="317" r:id="rId10"/>
    <p:sldId id="332" r:id="rId11"/>
    <p:sldId id="322" r:id="rId12"/>
    <p:sldId id="323" r:id="rId13"/>
    <p:sldId id="324" r:id="rId14"/>
    <p:sldId id="333" r:id="rId15"/>
    <p:sldId id="334" r:id="rId16"/>
    <p:sldId id="335" r:id="rId17"/>
    <p:sldId id="325" r:id="rId18"/>
    <p:sldId id="336" r:id="rId19"/>
    <p:sldId id="326" r:id="rId20"/>
    <p:sldId id="346" r:id="rId21"/>
    <p:sldId id="338" r:id="rId22"/>
    <p:sldId id="327" r:id="rId23"/>
    <p:sldId id="339" r:id="rId24"/>
    <p:sldId id="328" r:id="rId25"/>
    <p:sldId id="340" r:id="rId26"/>
    <p:sldId id="341" r:id="rId27"/>
    <p:sldId id="329" r:id="rId28"/>
    <p:sldId id="343" r:id="rId29"/>
    <p:sldId id="330" r:id="rId30"/>
    <p:sldId id="353" r:id="rId31"/>
    <p:sldId id="347" r:id="rId32"/>
    <p:sldId id="348" r:id="rId33"/>
    <p:sldId id="354" r:id="rId34"/>
    <p:sldId id="355" r:id="rId35"/>
    <p:sldId id="366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76" r:id="rId44"/>
    <p:sldId id="377" r:id="rId45"/>
    <p:sldId id="378" r:id="rId46"/>
    <p:sldId id="379" r:id="rId47"/>
    <p:sldId id="380" r:id="rId48"/>
    <p:sldId id="381" r:id="rId49"/>
    <p:sldId id="367" r:id="rId50"/>
    <p:sldId id="364" r:id="rId51"/>
    <p:sldId id="368" r:id="rId52"/>
    <p:sldId id="365" r:id="rId53"/>
    <p:sldId id="374" r:id="rId54"/>
    <p:sldId id="373" r:id="rId55"/>
    <p:sldId id="370" r:id="rId56"/>
    <p:sldId id="371" r:id="rId57"/>
    <p:sldId id="382" r:id="rId58"/>
    <p:sldId id="393" r:id="rId59"/>
    <p:sldId id="383" r:id="rId60"/>
    <p:sldId id="384" r:id="rId61"/>
    <p:sldId id="385" r:id="rId62"/>
    <p:sldId id="386" r:id="rId63"/>
    <p:sldId id="399" r:id="rId64"/>
    <p:sldId id="398" r:id="rId65"/>
    <p:sldId id="387" r:id="rId66"/>
    <p:sldId id="388" r:id="rId67"/>
    <p:sldId id="400" r:id="rId68"/>
    <p:sldId id="390" r:id="rId69"/>
    <p:sldId id="401" r:id="rId70"/>
    <p:sldId id="391" r:id="rId71"/>
    <p:sldId id="402" r:id="rId72"/>
    <p:sldId id="403" r:id="rId73"/>
    <p:sldId id="395" r:id="rId74"/>
    <p:sldId id="396" r:id="rId75"/>
    <p:sldId id="375" r:id="rId76"/>
    <p:sldId id="260" r:id="rId77"/>
    <p:sldId id="262" r:id="rId78"/>
    <p:sldId id="263" r:id="rId79"/>
    <p:sldId id="264" r:id="rId80"/>
    <p:sldId id="265" r:id="rId81"/>
    <p:sldId id="266" r:id="rId82"/>
    <p:sldId id="303" r:id="rId83"/>
    <p:sldId id="304" r:id="rId84"/>
    <p:sldId id="305" r:id="rId85"/>
    <p:sldId id="306" r:id="rId86"/>
    <p:sldId id="307" r:id="rId87"/>
    <p:sldId id="308" r:id="rId88"/>
    <p:sldId id="309" r:id="rId89"/>
    <p:sldId id="310" r:id="rId90"/>
    <p:sldId id="311" r:id="rId91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7" autoAdjust="0"/>
  </p:normalViewPr>
  <p:slideViewPr>
    <p:cSldViewPr>
      <p:cViewPr>
        <p:scale>
          <a:sx n="66" d="100"/>
          <a:sy n="66" d="100"/>
        </p:scale>
        <p:origin x="-76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notesViewPr>
    <p:cSldViewPr>
      <p:cViewPr varScale="1">
        <p:scale>
          <a:sx n="60" d="100"/>
          <a:sy n="60" d="100"/>
        </p:scale>
        <p:origin x="-736" y="-80"/>
      </p:cViewPr>
      <p:guideLst>
        <p:guide orient="horz" pos="2208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DD9FDA7-4CFA-4314-8D9D-114179A862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D34AE3C-095E-404C-9C1B-9C8C9AD8AF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2B579-FAA0-45A0-9128-F5807ACA5875}" type="slidenum">
              <a:rPr lang="en-US" altLang="zh-TW" smtClean="0"/>
              <a:pPr>
                <a:defRPr/>
              </a:pPr>
              <a:t>1</a:t>
            </a:fld>
            <a:endParaRPr lang="en-US" altLang="zh-TW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ABDC4-75F8-4E08-B001-7EAC710D68A5}" type="slidenum">
              <a:rPr lang="en-US" altLang="zh-TW" smtClean="0"/>
              <a:pPr>
                <a:defRPr/>
              </a:pPr>
              <a:t>52</a:t>
            </a:fld>
            <a:endParaRPr lang="en-US" altLang="zh-TW" smtClean="0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8B4DC3-958D-45D2-812E-353C233EAFE2}" type="slidenum">
              <a:rPr lang="en-US" altLang="zh-TW" smtClean="0"/>
              <a:pPr>
                <a:defRPr/>
              </a:pPr>
              <a:t>54</a:t>
            </a:fld>
            <a:endParaRPr lang="en-US" altLang="zh-TW" smtClean="0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49516-D6F8-477A-8B34-81B2193D2B35}" type="slidenum">
              <a:rPr lang="en-US" altLang="zh-TW" smtClean="0"/>
              <a:pPr>
                <a:defRPr/>
              </a:pPr>
              <a:t>55</a:t>
            </a:fld>
            <a:endParaRPr lang="en-US" altLang="zh-TW" smtClean="0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8642E3-7121-498B-8974-ECB9475696E7}" type="slidenum">
              <a:rPr kumimoji="0" lang="en-US" altLang="zh-TW" sz="1200">
                <a:latin typeface="Arial" charset="0"/>
              </a:rPr>
              <a:pPr algn="r"/>
              <a:t>56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353162-214C-48C8-8FB7-5A0E2523B725}" type="slidenum">
              <a:rPr kumimoji="0" lang="en-US" altLang="zh-TW" sz="1200">
                <a:latin typeface="Arial" charset="0"/>
              </a:rPr>
              <a:pPr algn="r"/>
              <a:t>58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EC8920-3CFF-4202-9DA0-BE04A5B5B7D7}" type="slidenum">
              <a:rPr kumimoji="0" lang="en-US" altLang="zh-TW" sz="1200">
                <a:latin typeface="Arial" charset="0"/>
              </a:rPr>
              <a:pPr algn="r"/>
              <a:t>59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0F919F-8969-4D5D-AE4F-483C8ED623C0}" type="slidenum">
              <a:rPr kumimoji="0" lang="en-US" altLang="zh-TW" sz="1200">
                <a:latin typeface="Arial" charset="0"/>
              </a:rPr>
              <a:pPr algn="r"/>
              <a:t>60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9B3EF0-C317-4E96-8C63-9FAB7B0FF651}" type="slidenum">
              <a:rPr kumimoji="0" lang="en-US" altLang="zh-TW" sz="1200">
                <a:latin typeface="Arial" charset="0"/>
              </a:rPr>
              <a:pPr algn="r"/>
              <a:t>61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9CCFBB-6482-4580-BADD-633F8D3257D3}" type="slidenum">
              <a:rPr kumimoji="0" lang="en-US" altLang="zh-TW" sz="1200">
                <a:latin typeface="Arial" charset="0"/>
              </a:rPr>
              <a:pPr algn="r"/>
              <a:t>64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C7E25C-0E20-46D4-8A1E-2E7DCF83E7FC}" type="slidenum">
              <a:rPr kumimoji="0" lang="en-US" altLang="zh-TW" sz="1200">
                <a:latin typeface="Arial" charset="0"/>
              </a:rPr>
              <a:pPr algn="r"/>
              <a:t>65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B8B99-AEAB-4248-BAA0-9230697EE1FF}" type="slidenum">
              <a:rPr lang="en-US" altLang="zh-TW" smtClean="0"/>
              <a:pPr>
                <a:defRPr/>
              </a:pPr>
              <a:t>36</a:t>
            </a:fld>
            <a:endParaRPr lang="en-US" altLang="zh-TW" smtClean="0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483B98-5990-424C-8371-4DC0C7128D09}" type="slidenum">
              <a:rPr kumimoji="0" lang="en-US" altLang="zh-TW" sz="1200">
                <a:latin typeface="Arial" charset="0"/>
              </a:rPr>
              <a:pPr algn="r"/>
              <a:t>66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100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D03542-5B28-47AF-A72D-4FFA630B7EB4}" type="slidenum">
              <a:rPr kumimoji="0" lang="en-US" altLang="zh-TW" sz="1200">
                <a:latin typeface="Arial" charset="0"/>
              </a:rPr>
              <a:pPr algn="r"/>
              <a:t>67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787C3C-12AB-4689-B717-7902BD20B9B5}" type="slidenum">
              <a:rPr kumimoji="0" lang="en-US" altLang="zh-TW" sz="1200">
                <a:latin typeface="Arial" charset="0"/>
              </a:rPr>
              <a:pPr algn="r"/>
              <a:t>69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275C1-3331-4D20-82EE-8CB87FFC8A69}" type="slidenum">
              <a:rPr lang="en-US" altLang="zh-TW" smtClean="0"/>
              <a:pPr>
                <a:defRPr/>
              </a:pPr>
              <a:t>75</a:t>
            </a:fld>
            <a:endParaRPr lang="en-US" altLang="zh-TW" smtClean="0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96B8E-4CD7-47A3-BBEF-280BF578F0DB}" type="slidenum">
              <a:rPr lang="en-US" altLang="zh-TW" smtClean="0"/>
              <a:pPr>
                <a:defRPr/>
              </a:pPr>
              <a:t>76</a:t>
            </a:fld>
            <a:endParaRPr lang="en-US" altLang="zh-TW" smtClean="0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EED54-7BBB-4F48-90EF-B8DC5CC53A67}" type="slidenum">
              <a:rPr lang="en-US" altLang="zh-TW" smtClean="0"/>
              <a:pPr>
                <a:defRPr/>
              </a:pPr>
              <a:t>77</a:t>
            </a:fld>
            <a:endParaRPr lang="en-US" altLang="zh-TW" smtClean="0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53C23-7C79-4985-AD87-9921714D5436}" type="slidenum">
              <a:rPr lang="en-US" altLang="zh-TW" smtClean="0"/>
              <a:pPr>
                <a:defRPr/>
              </a:pPr>
              <a:t>78</a:t>
            </a:fld>
            <a:endParaRPr lang="en-US" altLang="zh-TW" smtClean="0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936DA-18CB-4B5A-BDDC-9FCF23347157}" type="slidenum">
              <a:rPr lang="en-US" altLang="zh-TW" smtClean="0"/>
              <a:pPr>
                <a:defRPr/>
              </a:pPr>
              <a:t>79</a:t>
            </a:fld>
            <a:endParaRPr lang="en-US" altLang="zh-TW" smtClean="0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A1AC8-3ABF-49D0-83B9-56291FA69C23}" type="slidenum">
              <a:rPr lang="en-US" altLang="zh-TW" smtClean="0"/>
              <a:pPr>
                <a:defRPr/>
              </a:pPr>
              <a:t>80</a:t>
            </a:fld>
            <a:endParaRPr lang="en-US" altLang="zh-TW" smtClean="0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39D96-D7C6-4640-929E-6AD3C350F382}" type="slidenum">
              <a:rPr lang="en-US" altLang="zh-TW" smtClean="0"/>
              <a:pPr>
                <a:defRPr/>
              </a:pPr>
              <a:t>37</a:t>
            </a:fld>
            <a:endParaRPr lang="en-US" altLang="zh-TW" smtClean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750CD-AB8B-4C16-9088-06FCE5BC2D30}" type="slidenum">
              <a:rPr lang="en-US" altLang="zh-TW" smtClean="0"/>
              <a:pPr>
                <a:defRPr/>
              </a:pPr>
              <a:t>81</a:t>
            </a:fld>
            <a:endParaRPr lang="en-US" altLang="zh-TW" smtClean="0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F23EB-BC37-4D98-B397-AD04563468FF}" type="slidenum">
              <a:rPr lang="en-US" altLang="zh-TW" smtClean="0"/>
              <a:pPr>
                <a:defRPr/>
              </a:pPr>
              <a:t>82</a:t>
            </a:fld>
            <a:endParaRPr lang="en-US" altLang="zh-TW" smtClean="0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9804D-77AD-4F66-8A92-024059DB6067}" type="slidenum">
              <a:rPr lang="en-US" altLang="zh-TW" smtClean="0"/>
              <a:pPr>
                <a:defRPr/>
              </a:pPr>
              <a:t>83</a:t>
            </a:fld>
            <a:endParaRPr lang="en-US" altLang="zh-TW" smtClean="0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FE78A-6622-44E5-A7E2-6D936B1446A8}" type="slidenum">
              <a:rPr lang="en-US" altLang="zh-TW" smtClean="0"/>
              <a:pPr>
                <a:defRPr/>
              </a:pPr>
              <a:t>84</a:t>
            </a:fld>
            <a:endParaRPr lang="en-US" altLang="zh-TW" smtClean="0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DAF5D3-2B0C-4A1F-BB09-7A408A5D82FD}" type="slidenum">
              <a:rPr lang="en-US" altLang="zh-TW" smtClean="0"/>
              <a:pPr>
                <a:defRPr/>
              </a:pPr>
              <a:t>85</a:t>
            </a:fld>
            <a:endParaRPr lang="en-US" altLang="zh-TW" smtClean="0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048CB-7C89-4974-9AB8-73F296ABEDB0}" type="slidenum">
              <a:rPr lang="en-US" altLang="zh-TW" smtClean="0"/>
              <a:pPr>
                <a:defRPr/>
              </a:pPr>
              <a:t>86</a:t>
            </a:fld>
            <a:endParaRPr lang="en-US" altLang="zh-TW" smtClean="0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9EFD9-F98D-4794-8EF7-1D102399828E}" type="slidenum">
              <a:rPr lang="en-US" altLang="zh-TW" smtClean="0"/>
              <a:pPr>
                <a:defRPr/>
              </a:pPr>
              <a:t>87</a:t>
            </a:fld>
            <a:endParaRPr lang="en-US" altLang="zh-TW" smtClean="0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7EFC1-1BA9-4EDB-B1C6-4671A626A590}" type="slidenum">
              <a:rPr lang="en-US" altLang="zh-TW" smtClean="0"/>
              <a:pPr>
                <a:defRPr/>
              </a:pPr>
              <a:t>88</a:t>
            </a:fld>
            <a:endParaRPr lang="en-US" altLang="zh-TW" smtClean="0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B4388-A7D1-4648-A02B-D5BD0E89CD92}" type="slidenum">
              <a:rPr lang="en-US" altLang="zh-TW" smtClean="0"/>
              <a:pPr>
                <a:defRPr/>
              </a:pPr>
              <a:t>89</a:t>
            </a:fld>
            <a:endParaRPr lang="en-US" altLang="zh-TW" smtClean="0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1F095-CD32-4BEC-AAC2-65EF828085C7}" type="slidenum">
              <a:rPr lang="en-US" altLang="zh-TW" smtClean="0"/>
              <a:pPr>
                <a:defRPr/>
              </a:pPr>
              <a:t>38</a:t>
            </a:fld>
            <a:endParaRPr lang="en-US" altLang="zh-TW" smtClean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0EA96-5A66-4E82-A1EB-8774BD7C2D3C}" type="slidenum">
              <a:rPr lang="en-US" altLang="zh-TW" smtClean="0"/>
              <a:pPr>
                <a:defRPr/>
              </a:pPr>
              <a:t>39</a:t>
            </a:fld>
            <a:endParaRPr lang="en-US" altLang="zh-TW" smtClean="0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8C2A5-D73F-41D6-AA22-C18E9206515F}" type="slidenum">
              <a:rPr lang="en-US" altLang="zh-TW" smtClean="0"/>
              <a:pPr>
                <a:defRPr/>
              </a:pPr>
              <a:t>41</a:t>
            </a:fld>
            <a:endParaRPr lang="en-US" altLang="zh-TW" smtClean="0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1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1A1595-5713-4E07-AE7D-404230E38E5E}" type="slidenum">
              <a:rPr kumimoji="0" lang="en-US" altLang="zh-TW" sz="1200">
                <a:latin typeface="Arial" charset="0"/>
              </a:rPr>
              <a:pPr algn="r"/>
              <a:t>45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9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50AC8F-D501-4FB9-8C53-BF917F4F928C}" type="slidenum">
              <a:rPr kumimoji="0" lang="en-US" altLang="zh-TW" sz="1200">
                <a:latin typeface="Arial" charset="0"/>
              </a:rPr>
              <a:pPr algn="r"/>
              <a:t>46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7" name="Rectangle 7"/>
          <p:cNvSpPr txBox="1">
            <a:spLocks noGrp="1" noChangeArrowheads="1"/>
          </p:cNvSpPr>
          <p:nvPr/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45F0E4-C53E-419D-AF0A-45B8FB879FB6}" type="slidenum">
              <a:rPr kumimoji="0" lang="en-US" altLang="zh-TW" sz="1200">
                <a:latin typeface="Arial" charset="0"/>
              </a:rPr>
              <a:pPr algn="r"/>
              <a:t>47</a:t>
            </a:fld>
            <a:endParaRPr kumimoji="0" lang="en-US" altLang="zh-TW" sz="1200">
              <a:latin typeface="Arial" charset="0"/>
            </a:endParaRPr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AF46-57C1-4842-9B32-16F4DAE807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871E-0C8F-41D7-A3B3-B5DD0C3D65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2076450" cy="182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6076950" cy="182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405B-4714-41F8-BB67-4161697B9C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B2D7-2A23-49EB-9158-0546D73D83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F016-EF2F-4307-B431-1B12D31A18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75D2-E06A-41D3-ABD9-6F0984BD9DB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6EB4-DC92-4477-AFE0-294FF1B9031B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175C-BE16-43F3-9465-CEB3F130E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2959-4725-40F4-B721-D65B87D12F36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1DA7-D192-4478-B584-F08199B330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457D-49CB-470D-9FE9-5FAD022B1DC4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1B1F-E914-4205-BDD3-0546D04663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E5AF-0366-423F-AA30-51B342C17F52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979F-91C8-4DE7-ADF4-FAAA455BD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79AD-020B-4300-BF19-7E33AA5DAB7D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29F3-07AB-40EE-B241-8127870154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383F-86FB-4D6F-97F9-B2AE021C09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57FE-EF77-466C-8DE5-F9C9386E65E1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5175-EBFE-4E92-9C08-F98672315A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EF60-CF7C-401C-B1DA-79D39B7C5151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A26-5C4A-4735-9FA0-F7CB3D6710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D0AA-2EC2-499E-8A4B-0084EF15F884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8E33-CA84-4AA8-B7E4-A53AB38915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045D-1759-434D-B130-6379D762393B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EC6C-A9FF-46D6-AE21-4FB6071662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E314-7E5D-4AB2-9B8C-33EA92E8FD1B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0682-6547-4BCC-B2FA-4D0A3FE9B5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F420-59F5-40EC-8556-3AC7E6AF36E7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927C-C5B2-4F70-A03C-0102416AF3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762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C7A3-2E29-46DE-BF93-B3BAFE02E4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7D84-D22C-43E5-A7E1-A7B691443C68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3794-B439-463E-A975-BE51C7E52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F3B3-47AA-40AC-A430-190E98323C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D97E3-7618-4AE1-B5DC-3E5AF9E897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0427-F9ED-446A-B9F7-6374CEF4F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9B8E-46DC-4E26-8321-4E45DACB67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F7D6-25C9-4A48-8AFA-39DFED8DCA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1765-54CC-447E-837B-A055067DF6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DA98-C443-41BC-BB82-6E43E50C60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1 – 18 pt font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2 – 16 pt font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06A504B7-FAE0-48E8-9262-6A85CC90C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762000" cy="6858000"/>
            <a:chOff x="0" y="0"/>
            <a:chExt cx="48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a typeface="+mn-ea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 rot="-5400000">
              <a:off x="-560" y="1856"/>
              <a:ext cx="14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0" lang="en-US" altLang="zh-TW" sz="3200" b="1">
                  <a:solidFill>
                    <a:schemeClr val="bg1"/>
                  </a:solidFill>
                  <a:latin typeface="Arial" charset="0"/>
                </a:rPr>
                <a:t>Chapter 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8B3342C7-5428-46E3-9F6B-D0103D52A751}" type="datetimeFigureOut">
              <a:rPr lang="zh-TW" altLang="en-US"/>
              <a:pPr>
                <a:defRPr/>
              </a:pPr>
              <a:t>2009/1/2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76B3945A-3A64-46BB-B68D-CB74B9780D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6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4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6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7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5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6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69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7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"/>
            <a:ext cx="83058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Control System Design Based on Frequency Response Analysis</a:t>
            </a:r>
          </a:p>
        </p:txBody>
      </p:sp>
      <p:sp>
        <p:nvSpPr>
          <p:cNvPr id="32770" name="Text Box 24"/>
          <p:cNvSpPr txBox="1">
            <a:spLocks noChangeArrowheads="1"/>
          </p:cNvSpPr>
          <p:nvPr/>
        </p:nvSpPr>
        <p:spPr bwMode="auto">
          <a:xfrm>
            <a:off x="838200" y="1295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Frequency response concepts and techniques play an important role in control system design and analysis. </a:t>
            </a: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838200" y="2209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Closed-Loop Behavior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838200" y="2819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general, a feedback control system should satisfy the following design objectives: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838200" y="3733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Closed-loop stability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Good disturbance rejection (without excessive control action)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Fast set-point tracking (without excessive control action)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838200" y="5411788"/>
            <a:ext cx="830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kumimoji="0" lang="en-US" altLang="zh-TW"/>
              <a:t>A satisfactory degree of robustness to process variations and model uncertainty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kumimoji="0" lang="en-US" altLang="zh-TW"/>
              <a:t>Low sensitivity to measurement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87242-C87C-44D4-9F9C-67767F3FD0DC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79234" name="Picture 4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42938"/>
            <a:ext cx="776922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2F5FA-5355-43EC-A2A8-F00E63B1D90C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473090" name="Picture 4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81163"/>
            <a:ext cx="7772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33E23-7F28-4AB2-BD47-AE908ABEF84C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474114" name="Picture 4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33513"/>
            <a:ext cx="83058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Nyquist Stability Criterion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0018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677863" y="1981200"/>
          <a:ext cx="8067675" cy="3962400"/>
        </p:xfrm>
        <a:graphic>
          <a:graphicData uri="http://schemas.openxmlformats.org/presentationml/2006/ole">
            <p:oleObj spid="_x0000_s470018" name="Equation" r:id="rId3" imgW="2844720" imgH="139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4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752600" y="1693863"/>
          <a:ext cx="5529263" cy="4422775"/>
        </p:xfrm>
        <a:graphic>
          <a:graphicData uri="http://schemas.openxmlformats.org/presentationml/2006/ole">
            <p:oleObj spid="_x0000_s471042" name="Equation" r:id="rId3" imgW="2730240" imgH="2184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66" name="Object 2"/>
          <p:cNvGraphicFramePr>
            <a:graphicFrameLocks noChangeAspect="1"/>
          </p:cNvGraphicFramePr>
          <p:nvPr/>
        </p:nvGraphicFramePr>
        <p:xfrm>
          <a:off x="1314450" y="457200"/>
          <a:ext cx="7019925" cy="6200775"/>
        </p:xfrm>
        <a:graphic>
          <a:graphicData uri="http://schemas.openxmlformats.org/presentationml/2006/ole">
            <p:oleObj spid="_x0000_s472066" name="Equation" r:id="rId3" imgW="3047760" imgH="269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B883B-06E5-41B6-ADDA-DE57A65E1DB3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80258" name="Picture 4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63" y="76200"/>
            <a:ext cx="45116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zh-TW" sz="6000" b="1" smtClean="0">
                <a:latin typeface="Times New Roman" pitchFamily="18" charset="0"/>
                <a:cs typeface="Times New Roman" pitchFamily="18" charset="0"/>
              </a:rPr>
              <a:t>Important Conclusion</a:t>
            </a:r>
            <a:endParaRPr lang="zh-TW" altLang="en-US" sz="6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82" name="內容版面配置區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4400" smtClean="0">
                <a:latin typeface="Times New Roman" pitchFamily="18" charset="0"/>
                <a:cs typeface="Times New Roman" pitchFamily="18" charset="0"/>
              </a:rPr>
              <a:t>The C+ contour, i.e., Nyquist plot, is the only one we need to determine the system stability!</a:t>
            </a:r>
            <a:endParaRPr lang="zh-TW" altLang="en-US" sz="4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99185-0488-406F-A216-9E59D512867A}" type="slidenum">
              <a:rPr lang="zh-TW" altLang="en-US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482306" name="Picture 4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219200"/>
            <a:ext cx="896143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Ultimate Gain and Ultimate Frequency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0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371600" y="1752600"/>
          <a:ext cx="7142163" cy="4929188"/>
        </p:xfrm>
        <a:graphic>
          <a:graphicData uri="http://schemas.openxmlformats.org/presentationml/2006/ole">
            <p:oleObj spid="_x0000_s716802" name="Equation" r:id="rId3" imgW="3238200" imgH="223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24000" y="0"/>
            <a:ext cx="73152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 sz="4400">
                <a:solidFill>
                  <a:schemeClr val="accent2"/>
                </a:solidFill>
              </a:rPr>
              <a:t>Controller Design Using Frequency Response Criteria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>
                <a:solidFill>
                  <a:srgbClr val="009900"/>
                </a:solidFill>
              </a:rPr>
              <a:t>Advantages of FR Analysis: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1.  Applicable to dynamic model of any order </a:t>
            </a:r>
          </a:p>
          <a:p>
            <a:r>
              <a:rPr kumimoji="0" lang="en-US" altLang="zh-TW"/>
              <a:t>	(including non-polynomials).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2.  Designer can specify desired closed-loop response </a:t>
            </a:r>
          </a:p>
          <a:p>
            <a:r>
              <a:rPr kumimoji="0" lang="en-US" altLang="zh-TW"/>
              <a:t>	characteristics.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3.  Information on stability and sensitivity/robustness is provided.</a:t>
            </a:r>
            <a:endParaRPr kumimoji="0" lang="en-US" altLang="zh-TW" u="sng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0" lang="en-US" altLang="zh-TW">
                <a:solidFill>
                  <a:srgbClr val="009900"/>
                </a:solidFill>
              </a:rPr>
              <a:t>Disadvantage:</a:t>
            </a:r>
          </a:p>
          <a:p>
            <a:pPr>
              <a:lnSpc>
                <a:spcPct val="125000"/>
              </a:lnSpc>
            </a:pPr>
            <a:r>
              <a:rPr kumimoji="0" lang="en-US" altLang="zh-TW"/>
              <a:t>The approach tends to be iterative and hence time-consuming </a:t>
            </a:r>
          </a:p>
          <a:p>
            <a:r>
              <a:rPr kumimoji="0" lang="en-US" altLang="zh-TW"/>
              <a:t>	-- interactive computer graphics desirable (MATLAB)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>
                <a:solidFill>
                  <a:schemeClr val="bg1"/>
                </a:solidFill>
              </a:rPr>
              <a:t>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2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808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9575" y="1676400"/>
          <a:ext cx="8307388" cy="4800600"/>
        </p:xfrm>
        <a:graphic>
          <a:graphicData uri="http://schemas.openxmlformats.org/presentationml/2006/ole">
            <p:oleObj spid="_x0000_s558082" name="Equation" r:id="rId3" imgW="424152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18850" name="圖片版面配置區 6"/>
          <p:cNvSpPr>
            <a:spLocks noGrp="1"/>
          </p:cNvSpPr>
          <p:nvPr>
            <p:ph type="pic" idx="1"/>
          </p:nvPr>
        </p:nvSpPr>
        <p:spPr/>
      </p:sp>
      <p:sp>
        <p:nvSpPr>
          <p:cNvPr id="718851" name="文字版面配置區 7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838200"/>
          </a:xfrm>
        </p:spPr>
        <p:txBody>
          <a:bodyPr/>
          <a:lstStyle/>
          <a:p>
            <a:pPr algn="ctr" eaLnBrk="1" hangingPunct="1"/>
            <a:r>
              <a:rPr lang="en-US" altLang="zh-TW" sz="3600" b="1" smtClean="0">
                <a:solidFill>
                  <a:srgbClr val="FF0000"/>
                </a:solidFill>
              </a:rPr>
              <a:t>Always Stable!</a:t>
            </a:r>
            <a:endParaRPr lang="zh-TW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92A86-8897-4358-A587-53DB780F35F7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18853" name="Picture 4" descr="Imag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標題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zh-TW" sz="7200" b="1" smtClean="0">
                <a:latin typeface="Times New Roman" pitchFamily="18" charset="0"/>
                <a:cs typeface="Times New Roman" pitchFamily="18" charset="0"/>
              </a:rPr>
              <a:t>Example 3</a:t>
            </a:r>
            <a:endParaRPr lang="zh-TW" altLang="en-US" sz="72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9106" name="內容版面配置區 6"/>
          <p:cNvGraphicFramePr>
            <a:graphicFrameLocks noChangeAspect="1"/>
          </p:cNvGraphicFramePr>
          <p:nvPr>
            <p:ph idx="1"/>
          </p:nvPr>
        </p:nvGraphicFramePr>
        <p:xfrm>
          <a:off x="990600" y="2743200"/>
          <a:ext cx="7392988" cy="2511425"/>
        </p:xfrm>
        <a:graphic>
          <a:graphicData uri="http://schemas.openxmlformats.org/presentationml/2006/ole">
            <p:oleObj spid="_x0000_s559106" name="Equation" r:id="rId3" imgW="20192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833A-DF39-41CC-A9CC-AC12D08EBDE5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720898" name="Picture 4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0"/>
            <a:ext cx="802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381000" y="685800"/>
          <a:ext cx="8393113" cy="5868988"/>
        </p:xfrm>
        <a:graphic>
          <a:graphicData uri="http://schemas.openxmlformats.org/presentationml/2006/ole">
            <p:oleObj spid="_x0000_s560130" name="Equation" r:id="rId3" imgW="350496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54" name="Object 2"/>
          <p:cNvGraphicFramePr>
            <a:graphicFrameLocks noChangeAspect="1"/>
          </p:cNvGraphicFramePr>
          <p:nvPr/>
        </p:nvGraphicFramePr>
        <p:xfrm>
          <a:off x="874713" y="661988"/>
          <a:ext cx="7812087" cy="5738812"/>
        </p:xfrm>
        <a:graphic>
          <a:graphicData uri="http://schemas.openxmlformats.org/presentationml/2006/ole">
            <p:oleObj spid="_x0000_s561154" name="Equation" r:id="rId3" imgW="3492360" imgH="2565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D8459-6A0B-4741-A48B-6622715AC1FD}" type="slidenum">
              <a:rPr lang="zh-TW" altLang="en-US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732162" name="Picture 4" descr="Imag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5963"/>
            <a:ext cx="80772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of Conditional Stability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10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238250" y="1531938"/>
          <a:ext cx="6305550" cy="4945062"/>
        </p:xfrm>
        <a:graphic>
          <a:graphicData uri="http://schemas.openxmlformats.org/presentationml/2006/ole">
            <p:oleObj spid="_x0000_s641026" name="Equation" r:id="rId3" imgW="2882880" imgH="226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E5645-C158-4DD6-B8C2-A19E207A4900}" type="slidenum">
              <a:rPr lang="zh-TW" altLang="en-US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738306" name="Picture 4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0"/>
            <a:ext cx="604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General Stability Criterion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426" name="內容版面配置區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i="1" smtClean="0">
                <a:latin typeface="Times New Roman" pitchFamily="18" charset="0"/>
                <a:cs typeface="Times New Roman" pitchFamily="18" charset="0"/>
              </a:rPr>
              <a:t>A feedback control system is stable if and only if all roots of the characteristic equation lie to the left of the imaginary axis in the complex plane.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D79BA-51B2-4D32-A029-A23E17B0A485}" type="slidenum">
              <a:rPr lang="zh-TW" altLang="en-US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Complex Variable Z-P=N Theorem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4000" smtClean="0">
                <a:latin typeface="Times New Roman" pitchFamily="18" charset="0"/>
                <a:cs typeface="Times New Roman" pitchFamily="18" charset="0"/>
              </a:rPr>
              <a:t>If a complex function F(s) has Z zeros and P poles inside a certain area of the s plane, the number of encirclements (N) a mapping of a closed contour around the area makes in the F plane around the origin is equal to Z-P.</a:t>
            </a:r>
            <a:endParaRPr lang="zh-TW" altLang="en-US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Stability Limits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8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087438" y="1524000"/>
          <a:ext cx="7065962" cy="5033963"/>
        </p:xfrm>
        <a:graphic>
          <a:graphicData uri="http://schemas.openxmlformats.org/presentationml/2006/ole">
            <p:oleObj spid="_x0000_s717826" name="Equation" r:id="rId3" imgW="2958840" imgH="2108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1856F-D18B-473B-AE0C-BD44E2084205}" type="slidenum">
              <a:rPr lang="zh-TW" altLang="en-US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747522" name="Picture 4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263"/>
            <a:ext cx="9144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Critical Frequency and Gain Crossover Frequency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192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108075" y="2590800"/>
          <a:ext cx="7350125" cy="3225800"/>
        </p:xfrm>
        <a:graphic>
          <a:graphicData uri="http://schemas.openxmlformats.org/presentationml/2006/ole">
            <p:oleObj spid="_x0000_s721922" name="Equation" r:id="rId3" imgW="3848040" imgH="1688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Bode Stability Criterion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791-1A8D-492C-8D58-DF8A96D3EA70}" type="slidenum">
              <a:rPr lang="zh-TW" altLang="en-US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723970" name="內容版面配置區 5"/>
          <p:cNvGraphicFramePr>
            <a:graphicFrameLocks noChangeAspect="1"/>
          </p:cNvGraphicFramePr>
          <p:nvPr>
            <p:ph idx="1"/>
          </p:nvPr>
        </p:nvGraphicFramePr>
        <p:xfrm>
          <a:off x="693738" y="1600200"/>
          <a:ext cx="7993062" cy="4603750"/>
        </p:xfrm>
        <a:graphic>
          <a:graphicData uri="http://schemas.openxmlformats.org/presentationml/2006/ole">
            <p:oleObj spid="_x0000_s723970" name="Equation" r:id="rId3" imgW="4012920" imgH="231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0"/>
            <a:ext cx="592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標題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Advantages of Bode Stability Criterion</a:t>
            </a:r>
            <a:br>
              <a:rPr lang="en-US" altLang="zh-TW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Bode stability criterion has two important advantages in comparison with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Routh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stability criterion of Chapter 11: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provides exact results for processes with time delays, while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Routh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stability criterion provides only approximate results due to the polynomial approximation that must be substituted for the time delay.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Bode stability criterion provides a measure of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relative stability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rather than merely a yes or no answer to the question, “Is the closed-loop system stable?”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5DAAB-5473-4F12-8542-EA405073724E}" type="slidenum">
              <a:rPr lang="zh-TW" altLang="en-US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6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14.3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A process has the third-order transfer function (time constant in minutes),</a:t>
            </a:r>
          </a:p>
        </p:txBody>
      </p:sp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3505200" y="1600200"/>
          <a:ext cx="2336800" cy="812800"/>
        </p:xfrm>
        <a:graphic>
          <a:graphicData uri="http://schemas.openxmlformats.org/presentationml/2006/ole">
            <p:oleObj spid="_x0000_s724994" name="Equation" r:id="rId4" imgW="2336760" imgH="812520" progId="Equation.DSMT4">
              <p:embed/>
            </p:oleObj>
          </a:graphicData>
        </a:graphic>
      </p:graphicFrame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838200" y="2514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Also,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 </a:t>
            </a:r>
            <a:r>
              <a:rPr kumimoji="0" lang="en-US" altLang="zh-TW"/>
              <a:t>= 0.1 and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 </a:t>
            </a:r>
            <a:r>
              <a:rPr kumimoji="0" lang="en-US" altLang="zh-TW"/>
              <a:t>= 10. For a proportional controller, evaluate the stability of the closed-loop control system using the Bode stability criterion and three values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:</a:t>
            </a:r>
            <a:r>
              <a:rPr kumimoji="0" lang="en-US" altLang="zh-TW" i="1"/>
              <a:t> </a:t>
            </a:r>
            <a:r>
              <a:rPr kumimoji="0" lang="en-US" altLang="zh-TW"/>
              <a:t>1, 4, and 20. </a:t>
            </a:r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838200" y="391795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For this example,</a:t>
            </a:r>
          </a:p>
        </p:txBody>
      </p:sp>
      <p:graphicFrame>
        <p:nvGraphicFramePr>
          <p:cNvPr id="724995" name="Object 3"/>
          <p:cNvGraphicFramePr>
            <a:graphicFrameLocks noChangeAspect="1"/>
          </p:cNvGraphicFramePr>
          <p:nvPr/>
        </p:nvGraphicFramePr>
        <p:xfrm>
          <a:off x="1143000" y="5270500"/>
          <a:ext cx="7416800" cy="825500"/>
        </p:xfrm>
        <a:graphic>
          <a:graphicData uri="http://schemas.openxmlformats.org/presentationml/2006/ole">
            <p:oleObj spid="_x0000_s724995" name="Equation" r:id="rId5" imgW="741672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14.5 shows a Bode plot of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three values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. </a:t>
            </a:r>
            <a:r>
              <a:rPr kumimoji="0" lang="en-US" altLang="zh-TW"/>
              <a:t>Note that all three cases have the same phase angle plot because the phase lag of a proportional controller is zero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</a:t>
            </a:r>
            <a:r>
              <a:rPr kumimoji="0" lang="en-US" altLang="zh-TW"/>
              <a:t>&gt; 0. </a:t>
            </a: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Next, we consider the amplitude ratio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each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. </a:t>
            </a:r>
            <a:r>
              <a:rPr kumimoji="0" lang="en-US" altLang="zh-TW"/>
              <a:t>Based on Fig. 14.5, we make the following classifications: </a:t>
            </a:r>
          </a:p>
        </p:txBody>
      </p:sp>
      <p:graphicFrame>
        <p:nvGraphicFramePr>
          <p:cNvPr id="255032" name="Group 56"/>
          <p:cNvGraphicFramePr>
            <a:graphicFrameLocks noGrp="1"/>
          </p:cNvGraphicFramePr>
          <p:nvPr/>
        </p:nvGraphicFramePr>
        <p:xfrm>
          <a:off x="1447800" y="3276600"/>
          <a:ext cx="6850063" cy="2046288"/>
        </p:xfrm>
        <a:graphic>
          <a:graphicData uri="http://schemas.openxmlformats.org/drawingml/2006/table">
            <a:tbl>
              <a:tblPr/>
              <a:tblGrid>
                <a:gridCol w="1751013"/>
                <a:gridCol w="2382837"/>
                <a:gridCol w="27162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Classification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Marginally 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20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Unstable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6018" name="Object 2"/>
          <p:cNvGraphicFramePr>
            <a:graphicFrameLocks noChangeAspect="1"/>
          </p:cNvGraphicFramePr>
          <p:nvPr/>
        </p:nvGraphicFramePr>
        <p:xfrm>
          <a:off x="2527300" y="3352800"/>
          <a:ext cx="2273300" cy="431800"/>
        </p:xfrm>
        <a:graphic>
          <a:graphicData uri="http://schemas.openxmlformats.org/presentationml/2006/ole">
            <p:oleObj spid="_x0000_s726018" name="Equation" r:id="rId4" imgW="2273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Text Box 3"/>
          <p:cNvSpPr txBox="1">
            <a:spLocks noChangeArrowheads="1"/>
          </p:cNvSpPr>
          <p:nvPr/>
        </p:nvSpPr>
        <p:spPr bwMode="auto">
          <a:xfrm>
            <a:off x="838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/>
              <a:t>Figure 14.5 Bode plots for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baseline="-25000"/>
              <a:t> </a:t>
            </a:r>
            <a:r>
              <a:rPr kumimoji="0" lang="en-US" altLang="zh-TW"/>
              <a:t>= 2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/(0.5</a:t>
            </a:r>
            <a:r>
              <a:rPr kumimoji="0" lang="en-US" altLang="zh-TW" i="1"/>
              <a:t>s</a:t>
            </a:r>
            <a:r>
              <a:rPr kumimoji="0" lang="en-US" altLang="zh-TW"/>
              <a:t>+1)</a:t>
            </a:r>
            <a:r>
              <a:rPr kumimoji="0" lang="en-US" altLang="zh-TW" baseline="30000"/>
              <a:t>3</a:t>
            </a:r>
            <a:r>
              <a:rPr kumimoji="0" lang="en-US" altLang="zh-TW"/>
              <a:t>.</a:t>
            </a:r>
          </a:p>
        </p:txBody>
      </p:sp>
      <p:pic>
        <p:nvPicPr>
          <p:cNvPr id="740354" name="Picture 23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504825"/>
            <a:ext cx="6629400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Section 12.5.1 the concept of the ultimate gain was introduced. For proportional-only control, the ultimate gain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was defined to be the largest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that results in a stable closed-loop system. The value of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can be determined graphically from a Bode plot for transfer function </a:t>
            </a:r>
            <a:r>
              <a:rPr kumimoji="0" lang="en-US" altLang="zh-TW" i="1"/>
              <a:t>G =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. For proportional-only control,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= 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/>
              <a:t>.</a:t>
            </a:r>
            <a:r>
              <a:rPr kumimoji="0" lang="en-US" altLang="zh-TW" i="1"/>
              <a:t> </a:t>
            </a:r>
            <a:r>
              <a:rPr kumimoji="0" lang="en-US" altLang="zh-TW"/>
              <a:t>Because a proportional controller has zero phase lag if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&gt; 0, ω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determined solely by</a:t>
            </a:r>
            <a:r>
              <a:rPr kumimoji="0" lang="en-US" altLang="zh-TW" i="1"/>
              <a:t> G. </a:t>
            </a:r>
            <a:r>
              <a:rPr kumimoji="0" lang="en-US" altLang="zh-TW"/>
              <a:t>Also, </a:t>
            </a:r>
          </a:p>
        </p:txBody>
      </p:sp>
      <p:sp>
        <p:nvSpPr>
          <p:cNvPr id="727044" name="Rectangle 3"/>
          <p:cNvSpPr>
            <a:spLocks noChangeArrowheads="1"/>
          </p:cNvSpPr>
          <p:nvPr/>
        </p:nvSpPr>
        <p:spPr bwMode="auto">
          <a:xfrm>
            <a:off x="2559050" y="2971800"/>
            <a:ext cx="545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  <a:tab pos="2057400" algn="l"/>
                <a:tab pos="5943600" algn="r"/>
              </a:tabLst>
            </a:pPr>
            <a:r>
              <a:rPr kumimoji="0" lang="en-US" altLang="zh-TW" i="1"/>
              <a:t>AR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(ω)</a:t>
            </a:r>
            <a:r>
              <a:rPr kumimoji="0" lang="en-US" altLang="zh-TW" i="1"/>
              <a:t>=K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AR</a:t>
            </a:r>
            <a:r>
              <a:rPr kumimoji="0" lang="en-US" altLang="zh-TW" i="1" baseline="-25000"/>
              <a:t>G</a:t>
            </a:r>
            <a:r>
              <a:rPr kumimoji="0" lang="en-US" altLang="zh-TW"/>
              <a:t>(ω)                          (14-9)</a:t>
            </a:r>
          </a:p>
        </p:txBody>
      </p:sp>
      <p:sp>
        <p:nvSpPr>
          <p:cNvPr id="727045" name="Rectangle 4"/>
          <p:cNvSpPr>
            <a:spLocks noChangeArrowheads="1"/>
          </p:cNvSpPr>
          <p:nvPr/>
        </p:nvSpPr>
        <p:spPr bwMode="auto">
          <a:xfrm>
            <a:off x="838200" y="35814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42900" algn="l"/>
                <a:tab pos="5715000" algn="l"/>
              </a:tabLst>
            </a:pPr>
            <a:r>
              <a:rPr kumimoji="0" lang="en-US" altLang="zh-TW">
                <a:cs typeface="Times New Roman" pitchFamily="18" charset="0"/>
              </a:rPr>
              <a:t>where </a:t>
            </a:r>
            <a:r>
              <a:rPr kumimoji="0" lang="en-US" altLang="zh-TW" i="1">
                <a:cs typeface="Times New Roman" pitchFamily="18" charset="0"/>
              </a:rPr>
              <a:t>AR</a:t>
            </a:r>
            <a:r>
              <a:rPr kumimoji="0" lang="en-US" altLang="zh-TW" i="1" baseline="-30000">
                <a:cs typeface="Times New Roman" pitchFamily="18" charset="0"/>
              </a:rPr>
              <a:t>G</a:t>
            </a:r>
            <a:r>
              <a:rPr kumimoji="0" lang="en-US" altLang="zh-TW">
                <a:cs typeface="Times New Roman" pitchFamily="18" charset="0"/>
              </a:rPr>
              <a:t> denotes the amplitude ratio of </a:t>
            </a:r>
            <a:r>
              <a:rPr kumimoji="0" lang="en-US" altLang="zh-TW" i="1">
                <a:cs typeface="Times New Roman" pitchFamily="18" charset="0"/>
              </a:rPr>
              <a:t>G</a:t>
            </a:r>
            <a:r>
              <a:rPr kumimoji="0" lang="en-US" altLang="zh-TW">
                <a:cs typeface="Times New Roman" pitchFamily="18" charset="0"/>
              </a:rPr>
              <a:t>. At the stability limit, ω</a:t>
            </a:r>
            <a:r>
              <a:rPr kumimoji="0" lang="en-US" altLang="zh-TW" i="1">
                <a:cs typeface="Times New Roman" pitchFamily="18" charset="0"/>
              </a:rPr>
              <a:t> </a:t>
            </a:r>
            <a:r>
              <a:rPr kumimoji="0" lang="en-US" altLang="zh-TW">
                <a:cs typeface="Times New Roman" pitchFamily="18" charset="0"/>
              </a:rPr>
              <a:t>= ω</a:t>
            </a:r>
            <a:r>
              <a:rPr kumimoji="0" lang="en-US" altLang="zh-TW" baseline="-30000">
                <a:cs typeface="Times New Roman" pitchFamily="18" charset="0"/>
              </a:rPr>
              <a:t>c</a:t>
            </a:r>
            <a:r>
              <a:rPr kumimoji="0" lang="en-US" altLang="zh-TW">
                <a:cs typeface="Times New Roman" pitchFamily="18" charset="0"/>
              </a:rPr>
              <a:t>, </a:t>
            </a:r>
            <a:r>
              <a:rPr kumimoji="0" lang="en-US" altLang="zh-TW" i="1">
                <a:cs typeface="Times New Roman" pitchFamily="18" charset="0"/>
              </a:rPr>
              <a:t>AR</a:t>
            </a:r>
            <a:r>
              <a:rPr kumimoji="0" lang="en-US" altLang="zh-TW" i="1" baseline="-30000">
                <a:cs typeface="Times New Roman" pitchFamily="18" charset="0"/>
              </a:rPr>
              <a:t>OL</a:t>
            </a:r>
            <a:r>
              <a:rPr kumimoji="0" lang="en-US" altLang="zh-TW">
                <a:cs typeface="Times New Roman" pitchFamily="18" charset="0"/>
              </a:rPr>
              <a:t>(ω</a:t>
            </a:r>
            <a:r>
              <a:rPr kumimoji="0" lang="en-US" altLang="zh-TW" i="1" baseline="-25000">
                <a:cs typeface="Times New Roman" pitchFamily="18" charset="0"/>
              </a:rPr>
              <a:t>c</a:t>
            </a:r>
            <a:r>
              <a:rPr kumimoji="0" lang="en-US" altLang="zh-TW">
                <a:cs typeface="Times New Roman" pitchFamily="18" charset="0"/>
              </a:rPr>
              <a:t>) = 1 and </a:t>
            </a:r>
            <a:r>
              <a:rPr kumimoji="0" lang="en-US" altLang="zh-TW" i="1">
                <a:cs typeface="Times New Roman" pitchFamily="18" charset="0"/>
              </a:rPr>
              <a:t>K</a:t>
            </a:r>
            <a:r>
              <a:rPr kumimoji="0" lang="en-US" altLang="zh-TW" i="1" baseline="-30000">
                <a:cs typeface="Times New Roman" pitchFamily="18" charset="0"/>
              </a:rPr>
              <a:t>c</a:t>
            </a:r>
            <a:r>
              <a:rPr kumimoji="0" lang="en-US" altLang="zh-TW" i="1">
                <a:cs typeface="Times New Roman" pitchFamily="18" charset="0"/>
              </a:rPr>
              <a:t>= K</a:t>
            </a:r>
            <a:r>
              <a:rPr kumimoji="0" lang="en-US" altLang="zh-TW" i="1" baseline="-30000">
                <a:cs typeface="Times New Roman" pitchFamily="18" charset="0"/>
              </a:rPr>
              <a:t>cu</a:t>
            </a:r>
            <a:r>
              <a:rPr kumimoji="0" lang="en-US" altLang="zh-TW">
                <a:cs typeface="Times New Roman" pitchFamily="18" charset="0"/>
              </a:rPr>
              <a:t>. Substituting these expressions into (14-9) and solving for </a:t>
            </a:r>
            <a:r>
              <a:rPr kumimoji="0" lang="en-US" altLang="zh-TW" i="1">
                <a:cs typeface="Times New Roman" pitchFamily="18" charset="0"/>
              </a:rPr>
              <a:t>K</a:t>
            </a:r>
            <a:r>
              <a:rPr kumimoji="0" lang="en-US" altLang="zh-TW" i="1" baseline="-30000">
                <a:cs typeface="Times New Roman" pitchFamily="18" charset="0"/>
              </a:rPr>
              <a:t>cu</a:t>
            </a:r>
            <a:r>
              <a:rPr kumimoji="0" lang="en-US" altLang="zh-TW">
                <a:cs typeface="Times New Roman" pitchFamily="18" charset="0"/>
              </a:rPr>
              <a:t> gives an important result:</a:t>
            </a:r>
            <a:endParaRPr kumimoji="0" lang="en-US" altLang="zh-TW"/>
          </a:p>
          <a:p>
            <a:pPr eaLnBrk="0" hangingPunct="0">
              <a:tabLst>
                <a:tab pos="342900" algn="l"/>
                <a:tab pos="5715000" algn="l"/>
              </a:tabLst>
            </a:pPr>
            <a:endParaRPr kumimoji="0" lang="zh-TW" altLang="en-US"/>
          </a:p>
        </p:txBody>
      </p:sp>
      <p:graphicFrame>
        <p:nvGraphicFramePr>
          <p:cNvPr id="727042" name="Object 2"/>
          <p:cNvGraphicFramePr>
            <a:graphicFrameLocks noChangeAspect="1"/>
          </p:cNvGraphicFramePr>
          <p:nvPr/>
        </p:nvGraphicFramePr>
        <p:xfrm>
          <a:off x="2895600" y="4876800"/>
          <a:ext cx="5080000" cy="812800"/>
        </p:xfrm>
        <a:graphic>
          <a:graphicData uri="http://schemas.openxmlformats.org/presentationml/2006/ole">
            <p:oleObj spid="_x0000_s727042" name="Equation" r:id="rId4" imgW="5079960" imgH="812520" progId="Equation.DSMT4">
              <p:embed/>
            </p:oleObj>
          </a:graphicData>
        </a:graphic>
      </p:graphicFrame>
      <p:sp>
        <p:nvSpPr>
          <p:cNvPr id="727046" name="Rectangle 6"/>
          <p:cNvSpPr>
            <a:spLocks noChangeArrowheads="1"/>
          </p:cNvSpPr>
          <p:nvPr/>
        </p:nvSpPr>
        <p:spPr bwMode="auto">
          <a:xfrm>
            <a:off x="838200" y="58832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zh-TW"/>
              <a:t>The stability limit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can also be calculated for PI and PID controllers, as demonstrated by Example 14.4.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762000" y="403225"/>
          <a:ext cx="7891463" cy="6011863"/>
        </p:xfrm>
        <a:graphic>
          <a:graphicData uri="http://schemas.openxmlformats.org/presentationml/2006/ole">
            <p:oleObj spid="_x0000_s358402" name="Equation" r:id="rId3" imgW="3466800" imgH="264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Example 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806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600200" y="1905000"/>
          <a:ext cx="6408738" cy="4173538"/>
        </p:xfrm>
        <a:graphic>
          <a:graphicData uri="http://schemas.openxmlformats.org/presentationml/2006/ole">
            <p:oleObj spid="_x0000_s728066" name="Equation" r:id="rId3" imgW="2184120" imgH="1422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3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For many control problems, there is only a single      and a single     . But multiple values can occur, as shown in Fig. 14.3 for      .</a:t>
            </a:r>
          </a:p>
        </p:txBody>
      </p:sp>
      <p:graphicFrame>
        <p:nvGraphicFramePr>
          <p:cNvPr id="729090" name="Object 2"/>
          <p:cNvGraphicFramePr>
            <a:graphicFrameLocks noChangeAspect="1"/>
          </p:cNvGraphicFramePr>
          <p:nvPr/>
        </p:nvGraphicFramePr>
        <p:xfrm>
          <a:off x="7010400" y="228600"/>
          <a:ext cx="342900" cy="381000"/>
        </p:xfrm>
        <a:graphic>
          <a:graphicData uri="http://schemas.openxmlformats.org/presentationml/2006/ole">
            <p:oleObj spid="_x0000_s729090" name="Equation" r:id="rId4" imgW="342720" imgH="380880" progId="Equation.DSMT4">
              <p:embed/>
            </p:oleObj>
          </a:graphicData>
        </a:graphic>
      </p:graphicFrame>
      <p:graphicFrame>
        <p:nvGraphicFramePr>
          <p:cNvPr id="729091" name="Object 3"/>
          <p:cNvGraphicFramePr>
            <a:graphicFrameLocks noChangeAspect="1"/>
          </p:cNvGraphicFramePr>
          <p:nvPr/>
        </p:nvGraphicFramePr>
        <p:xfrm>
          <a:off x="1676400" y="558800"/>
          <a:ext cx="381000" cy="431800"/>
        </p:xfrm>
        <a:graphic>
          <a:graphicData uri="http://schemas.openxmlformats.org/presentationml/2006/ole">
            <p:oleObj spid="_x0000_s729091" name="Equation" r:id="rId5" imgW="380880" imgH="431640" progId="Equation.DSMT4">
              <p:embed/>
            </p:oleObj>
          </a:graphicData>
        </a:graphic>
      </p:graphicFrame>
      <p:graphicFrame>
        <p:nvGraphicFramePr>
          <p:cNvPr id="7290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371600" y="990600"/>
          <a:ext cx="342900" cy="381000"/>
        </p:xfrm>
        <a:graphic>
          <a:graphicData uri="http://schemas.openxmlformats.org/presentationml/2006/ole">
            <p:oleObj spid="_x0000_s729092" name="Equation" r:id="rId6" imgW="342720" imgH="380880" progId="Equation.DSMT4">
              <p:embed/>
            </p:oleObj>
          </a:graphicData>
        </a:graphic>
      </p:graphicFrame>
      <p:pic>
        <p:nvPicPr>
          <p:cNvPr id="729094" name="Picture 15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1905000" y="1600200"/>
            <a:ext cx="6096000" cy="4467225"/>
          </a:xfrm>
        </p:spPr>
      </p:pic>
      <p:sp>
        <p:nvSpPr>
          <p:cNvPr id="729095" name="Text Box 18"/>
          <p:cNvSpPr txBox="1">
            <a:spLocks noChangeArrowheads="1"/>
          </p:cNvSpPr>
          <p:nvPr/>
        </p:nvSpPr>
        <p:spPr bwMode="auto">
          <a:xfrm>
            <a:off x="1066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14.3 Bode plot exhibiting multiple critical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9900"/>
                </a:solidFill>
                <a:latin typeface="Times New Roman" pitchFamily="18" charset="0"/>
              </a:rPr>
              <a:t>Nyquist Stability Criterion</a:t>
            </a:r>
            <a:endParaRPr lang="zh-TW" altLang="en-US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graphicFrame>
        <p:nvGraphicFramePr>
          <p:cNvPr id="917507" name="Object 3"/>
          <p:cNvGraphicFramePr>
            <a:graphicFrameLocks noChangeAspect="1"/>
          </p:cNvGraphicFramePr>
          <p:nvPr>
            <p:ph idx="1"/>
          </p:nvPr>
        </p:nvGraphicFramePr>
        <p:xfrm>
          <a:off x="796925" y="1906588"/>
          <a:ext cx="8005763" cy="3703637"/>
        </p:xfrm>
        <a:graphic>
          <a:graphicData uri="http://schemas.openxmlformats.org/presentationml/2006/ole">
            <p:oleObj spid="_x0000_s917507" name="Equation" r:id="rId3" imgW="4584600" imgH="2120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Times New Roman" pitchFamily="18" charset="0"/>
              </a:rPr>
              <a:t>Important Properties of the Nyquist Stability Criterion</a:t>
            </a:r>
            <a:endParaRPr lang="zh-TW" altLang="en-US" sz="4000" b="1" smtClean="0">
              <a:latin typeface="Times New Roman" pitchFamily="18" charset="0"/>
            </a:endParaRPr>
          </a:p>
        </p:txBody>
      </p:sp>
      <p:graphicFrame>
        <p:nvGraphicFramePr>
          <p:cNvPr id="918531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854200"/>
          <a:ext cx="8001000" cy="4429125"/>
        </p:xfrm>
        <a:graphic>
          <a:graphicData uri="http://schemas.openxmlformats.org/presentationml/2006/ole">
            <p:oleObj spid="_x0000_s918531" name="Equation" r:id="rId3" imgW="4152600" imgH="229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Times New Roman" pitchFamily="18" charset="0"/>
              </a:rPr>
              <a:t>Important Properties of the Nyquist Stability Criterion</a:t>
            </a:r>
            <a:endParaRPr lang="zh-TW" altLang="en-US" sz="4000" b="1" smtClean="0">
              <a:latin typeface="Times New Roman" pitchFamily="18" charset="0"/>
            </a:endParaRPr>
          </a:p>
        </p:txBody>
      </p:sp>
      <p:sp>
        <p:nvSpPr>
          <p:cNvPr id="91955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A negative value of </a:t>
            </a:r>
            <a:r>
              <a:rPr lang="en-US" altLang="zh-TW" sz="2800" i="1" smtClean="0">
                <a:latin typeface="Times New Roman" pitchFamily="18" charset="0"/>
              </a:rPr>
              <a:t>N</a:t>
            </a:r>
            <a:r>
              <a:rPr lang="en-US" altLang="zh-TW" sz="2800" smtClean="0">
                <a:latin typeface="Times New Roman" pitchFamily="18" charset="0"/>
              </a:rPr>
              <a:t> indicates that the -1 point is encircled in the opposite direction (counter-clockwise). This situation implies that each countercurrent encirclement can stabilize one unstable pole of the open-loop system.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Unlike the Bode stability criterion, the Nyquist stability criterion is applicable to open-loop unstable processes.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n-US" altLang="zh-TW" sz="2800" smtClean="0">
                <a:latin typeface="Times New Roman" pitchFamily="18" charset="0"/>
              </a:rPr>
              <a:t>Unlike the Bode stability criterion, the Nyquist stability criterion can be applied when multiple values of  critical frequencies or gain cross-over ferquencies occur.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endParaRPr lang="en-US" altLang="zh-TW" sz="28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endParaRPr lang="zh-TW" altLang="en-US" sz="28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1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endParaRPr kumimoji="0" lang="en-US" altLang="zh-TW"/>
          </a:p>
        </p:txBody>
      </p:sp>
      <p:sp>
        <p:nvSpPr>
          <p:cNvPr id="920582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Evaluate the stability of the closed-loop system for:</a:t>
            </a:r>
          </a:p>
        </p:txBody>
      </p:sp>
      <p:graphicFrame>
        <p:nvGraphicFramePr>
          <p:cNvPr id="920580" name="Object 4"/>
          <p:cNvGraphicFramePr>
            <a:graphicFrameLocks noChangeAspect="1"/>
          </p:cNvGraphicFramePr>
          <p:nvPr/>
        </p:nvGraphicFramePr>
        <p:xfrm>
          <a:off x="3505200" y="2362200"/>
          <a:ext cx="1765300" cy="774700"/>
        </p:xfrm>
        <a:graphic>
          <a:graphicData uri="http://schemas.openxmlformats.org/presentationml/2006/ole">
            <p:oleObj spid="_x0000_s920580" name="Equation" r:id="rId4" imgW="1765080" imgH="774360" progId="Equation.DSMT4">
              <p:embed/>
            </p:oleObj>
          </a:graphicData>
        </a:graphic>
      </p:graphicFrame>
      <p:sp>
        <p:nvSpPr>
          <p:cNvPr id="920583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772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US" altLang="zh-TW" sz="1000"/>
          </a:p>
          <a:p>
            <a:pPr algn="ctr"/>
            <a:r>
              <a:rPr kumimoji="0" lang="en-US" altLang="zh-TW" i="1"/>
              <a:t>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 </a:t>
            </a:r>
            <a:r>
              <a:rPr kumimoji="0" lang="en-US" altLang="zh-TW"/>
              <a:t>= 2,   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 </a:t>
            </a:r>
            <a:r>
              <a:rPr kumimoji="0" lang="en-US" altLang="zh-TW"/>
              <a:t>= 0.25,    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</a:p>
          <a:p>
            <a:pPr algn="ctr"/>
            <a:endParaRPr kumimoji="0" lang="en-US" altLang="zh-TW" sz="1200"/>
          </a:p>
          <a:p>
            <a:r>
              <a:rPr kumimoji="0" lang="en-US" altLang="zh-TW"/>
              <a:t>Obtain ω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baseline="-25000"/>
              <a:t> </a:t>
            </a:r>
            <a:r>
              <a:rPr kumimoji="0" lang="en-US" altLang="zh-TW"/>
              <a:t>from a Bode plot. Let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and </a:t>
            </a:r>
          </a:p>
          <a:p>
            <a:r>
              <a:rPr kumimoji="0" lang="en-US" altLang="zh-TW"/>
              <a:t>draw the Nyquist plot for the resulting open-loop system. </a:t>
            </a:r>
          </a:p>
        </p:txBody>
      </p:sp>
      <p:sp>
        <p:nvSpPr>
          <p:cNvPr id="920584" name="Rectang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A50021"/>
                </a:solidFill>
                <a:latin typeface="Times New Roman" pitchFamily="18" charset="0"/>
              </a:rPr>
              <a:t>Example</a:t>
            </a:r>
            <a:br>
              <a:rPr lang="en-US" altLang="zh-TW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zh-TW" altLang="en-US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5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1534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4000" b="1">
                <a:solidFill>
                  <a:srgbClr val="FF0000"/>
                </a:solidFill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The Bode plot for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 is shown in Figure 14.7. For ω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1.69 rad/min, </a:t>
            </a:r>
            <a:r>
              <a:rPr kumimoji="0" lang="en-US" altLang="zh-TW">
                <a:sym typeface="Symbol" pitchFamily="18" charset="2"/>
              </a:rPr>
              <a:t>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= -180° and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 </a:t>
            </a:r>
            <a:r>
              <a:rPr kumimoji="0" lang="en-US" altLang="zh-TW" i="1"/>
              <a:t>= </a:t>
            </a:r>
            <a:r>
              <a:rPr kumimoji="0" lang="en-US" altLang="zh-TW"/>
              <a:t>0.235. For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1,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OL </a:t>
            </a:r>
            <a:r>
              <a:rPr kumimoji="0" lang="en-US" altLang="zh-TW"/>
              <a:t>=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G</a:t>
            </a:r>
            <a:r>
              <a:rPr kumimoji="0" lang="en-US" altLang="zh-TW"/>
              <a:t> and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baseline="-25000"/>
              <a:t> </a:t>
            </a:r>
            <a:r>
              <a:rPr kumimoji="0" lang="en-US" altLang="zh-TW"/>
              <a:t>can be calculated from Eq. 14-10. Thus,  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 </a:t>
            </a:r>
            <a:r>
              <a:rPr kumimoji="0" lang="en-US" altLang="zh-TW"/>
              <a:t>= 1/0.235 = 4.25. Setting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 = </a:t>
            </a:r>
            <a:r>
              <a:rPr kumimoji="0" lang="en-US" altLang="zh-TW"/>
              <a:t>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 i="1"/>
              <a:t> </a:t>
            </a:r>
            <a:r>
              <a:rPr kumimoji="0" lang="en-US" altLang="zh-TW"/>
              <a:t>gives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 </a:t>
            </a:r>
            <a:r>
              <a:rPr kumimoji="0" lang="en-US" altLang="zh-TW"/>
              <a:t>= 6.38. </a:t>
            </a:r>
          </a:p>
        </p:txBody>
      </p:sp>
      <p:pic>
        <p:nvPicPr>
          <p:cNvPr id="922626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590800"/>
            <a:ext cx="5334000" cy="4067175"/>
          </a:xfrm>
        </p:spPr>
      </p:pic>
      <p:sp>
        <p:nvSpPr>
          <p:cNvPr id="922627" name="Text Box 11"/>
          <p:cNvSpPr txBox="1">
            <a:spLocks noChangeArrowheads="1"/>
          </p:cNvSpPr>
          <p:nvPr/>
        </p:nvSpPr>
        <p:spPr bwMode="auto">
          <a:xfrm>
            <a:off x="6705600" y="297180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14.7 Bode plot for Example 14.6,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3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14.8 Nyquist plot for Example 14.6,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= 1.5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cu</a:t>
            </a:r>
            <a:r>
              <a:rPr kumimoji="0" lang="en-US" altLang="zh-TW"/>
              <a:t> = 6.38.</a:t>
            </a:r>
          </a:p>
        </p:txBody>
      </p:sp>
      <p:pic>
        <p:nvPicPr>
          <p:cNvPr id="924674" name="Picture 6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381000"/>
            <a:ext cx="5211763" cy="6205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9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Phase Margin (PM)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7938" name="內容版面配置區 6"/>
          <p:cNvGraphicFramePr>
            <a:graphicFrameLocks noChangeAspect="1"/>
          </p:cNvGraphicFramePr>
          <p:nvPr>
            <p:ph idx="1"/>
          </p:nvPr>
        </p:nvGraphicFramePr>
        <p:xfrm>
          <a:off x="838200" y="2286000"/>
          <a:ext cx="7548563" cy="1981200"/>
        </p:xfrm>
        <a:graphic>
          <a:graphicData uri="http://schemas.openxmlformats.org/presentationml/2006/ole">
            <p:oleObj spid="_x0000_s807938" name="Equation" r:id="rId3" imgW="203184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5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0"/>
            <a:ext cx="509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4BF0F-34F3-4918-8F45-534CA2D48FBD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476162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3200"/>
            <a:ext cx="88392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Gain Margin (GM)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8962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257300" y="2514600"/>
          <a:ext cx="7142163" cy="2514600"/>
        </p:xfrm>
        <a:graphic>
          <a:graphicData uri="http://schemas.openxmlformats.org/presentationml/2006/ole">
            <p:oleObj spid="_x0000_s808962" name="Equation" r:id="rId3" imgW="2019240" imgH="71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3" name="Picture 4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0"/>
            <a:ext cx="657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7" name="Text Box 7"/>
          <p:cNvSpPr txBox="1">
            <a:spLocks noChangeArrowheads="1"/>
          </p:cNvSpPr>
          <p:nvPr/>
        </p:nvSpPr>
        <p:spPr bwMode="auto">
          <a:xfrm>
            <a:off x="914400" y="6096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/>
              <a:t>Figure 14.10 Gain and phase margins on a Nyquist plot.</a:t>
            </a:r>
          </a:p>
        </p:txBody>
      </p:sp>
      <p:pic>
        <p:nvPicPr>
          <p:cNvPr id="930818" name="Picture 8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84375" y="152400"/>
            <a:ext cx="56356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Remarks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phase margin also provides a measure of relative stability.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particular, it indicates how much additional time delay can be included in the feedback loop before instability will occur.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Denote the additional time delay as           . </a:t>
            </a:r>
          </a:p>
          <a:p>
            <a:pPr marL="231775" indent="-23177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a time delay of            , the phase angle is               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graphicFrame>
        <p:nvGraphicFramePr>
          <p:cNvPr id="812035" name="Object 3"/>
          <p:cNvGraphicFramePr>
            <a:graphicFrameLocks noChangeAspect="1"/>
          </p:cNvGraphicFramePr>
          <p:nvPr/>
        </p:nvGraphicFramePr>
        <p:xfrm>
          <a:off x="6629400" y="4343400"/>
          <a:ext cx="928688" cy="442913"/>
        </p:xfrm>
        <a:graphic>
          <a:graphicData uri="http://schemas.openxmlformats.org/presentationml/2006/ole">
            <p:oleObj spid="_x0000_s812035" name="Equation" r:id="rId3" imgW="799920" imgH="380880" progId="Equation.DSMT4">
              <p:embed/>
            </p:oleObj>
          </a:graphicData>
        </a:graphic>
      </p:graphicFrame>
      <p:graphicFrame>
        <p:nvGraphicFramePr>
          <p:cNvPr id="812036" name="Object 4"/>
          <p:cNvGraphicFramePr>
            <a:graphicFrameLocks noChangeAspect="1"/>
          </p:cNvGraphicFramePr>
          <p:nvPr/>
        </p:nvGraphicFramePr>
        <p:xfrm>
          <a:off x="4108450" y="5029200"/>
          <a:ext cx="958850" cy="457200"/>
        </p:xfrm>
        <a:graphic>
          <a:graphicData uri="http://schemas.openxmlformats.org/presentationml/2006/ole">
            <p:oleObj spid="_x0000_s812036" name="Equation" r:id="rId4" imgW="799920" imgH="380880" progId="Equation.DSMT4">
              <p:embed/>
            </p:oleObj>
          </a:graphicData>
        </a:graphic>
      </p:graphicFrame>
      <p:graphicFrame>
        <p:nvGraphicFramePr>
          <p:cNvPr id="812037" name="Object 5"/>
          <p:cNvGraphicFramePr>
            <a:graphicFrameLocks noChangeAspect="1"/>
          </p:cNvGraphicFramePr>
          <p:nvPr/>
        </p:nvGraphicFramePr>
        <p:xfrm>
          <a:off x="1295400" y="5486400"/>
          <a:ext cx="1400175" cy="477838"/>
        </p:xfrm>
        <a:graphic>
          <a:graphicData uri="http://schemas.openxmlformats.org/presentationml/2006/ole">
            <p:oleObj spid="_x0000_s812037" name="Equation" r:id="rId5" imgW="111744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29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14.9 Gain and phase margins in Bode plot.</a:t>
            </a:r>
          </a:p>
        </p:txBody>
      </p:sp>
      <p:pic>
        <p:nvPicPr>
          <p:cNvPr id="944130" name="Picture 12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304800"/>
            <a:ext cx="4978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010" name="Object 2"/>
          <p:cNvGraphicFramePr>
            <a:graphicFrameLocks noChangeAspect="1"/>
          </p:cNvGraphicFramePr>
          <p:nvPr/>
        </p:nvGraphicFramePr>
        <p:xfrm>
          <a:off x="2667000" y="838200"/>
          <a:ext cx="3814763" cy="2286000"/>
        </p:xfrm>
        <a:graphic>
          <a:graphicData uri="http://schemas.openxmlformats.org/presentationml/2006/ole">
            <p:oleObj spid="_x0000_s811010" name="Equation" r:id="rId4" imgW="3263760" imgH="1955520" progId="Equation.DSMT4">
              <p:embed/>
            </p:oleObj>
          </a:graphicData>
        </a:graphic>
      </p:graphicFrame>
      <p:sp>
        <p:nvSpPr>
          <p:cNvPr id="811013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where the                 factor converts </a:t>
            </a:r>
            <a:r>
              <a:rPr kumimoji="0" lang="en-US" altLang="zh-TW" i="1"/>
              <a:t>PM</a:t>
            </a:r>
            <a:r>
              <a:rPr kumimoji="0" lang="en-US" altLang="zh-TW"/>
              <a:t> from degrees to radians.</a:t>
            </a:r>
          </a:p>
        </p:txBody>
      </p:sp>
      <p:graphicFrame>
        <p:nvGraphicFramePr>
          <p:cNvPr id="811012" name="Object 4"/>
          <p:cNvGraphicFramePr>
            <a:graphicFrameLocks noChangeAspect="1"/>
          </p:cNvGraphicFramePr>
          <p:nvPr/>
        </p:nvGraphicFramePr>
        <p:xfrm>
          <a:off x="2209800" y="3505200"/>
          <a:ext cx="1181100" cy="584200"/>
        </p:xfrm>
        <a:graphic>
          <a:graphicData uri="http://schemas.openxmlformats.org/presentationml/2006/ole">
            <p:oleObj spid="_x0000_s811012" name="Equation" r:id="rId5" imgW="1180800" imgH="583920" progId="Equation.DSMT4">
              <p:embed/>
            </p:oleObj>
          </a:graphicData>
        </a:graphic>
      </p:graphicFrame>
      <p:sp>
        <p:nvSpPr>
          <p:cNvPr id="811014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7696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specification of phase and gain margins requires a compromise between performance and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large values of </a:t>
            </a:r>
            <a:r>
              <a:rPr kumimoji="0" lang="en-US" altLang="zh-TW" i="1"/>
              <a:t>GM</a:t>
            </a:r>
            <a:r>
              <a:rPr kumimoji="0" lang="en-US" altLang="zh-TW"/>
              <a:t> and </a:t>
            </a:r>
            <a:r>
              <a:rPr kumimoji="0" lang="en-US" altLang="zh-TW" i="1"/>
              <a:t>PM</a:t>
            </a:r>
            <a:r>
              <a:rPr kumimoji="0" lang="en-US" altLang="zh-TW"/>
              <a:t> correspond to sluggish closed-loop responses, while smaller values result in less sluggish, more oscillatory responses.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3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7986" name="Text Box 4"/>
          <p:cNvSpPr txBox="1">
            <a:spLocks noChangeArrowheads="1"/>
          </p:cNvSpPr>
          <p:nvPr/>
        </p:nvSpPr>
        <p:spPr bwMode="auto">
          <a:xfrm>
            <a:off x="838200" y="58070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14.12 Nyquist plot where the gain and phase margins are misleading.</a:t>
            </a:r>
            <a:endParaRPr kumimoji="0" lang="el-GR" altLang="zh-TW"/>
          </a:p>
        </p:txBody>
      </p:sp>
      <p:pic>
        <p:nvPicPr>
          <p:cNvPr id="937987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608013"/>
            <a:ext cx="5334000" cy="4948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4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0"/>
            <a:ext cx="4856163" cy="6742113"/>
          </a:xfrm>
          <a:prstGeom prst="rect">
            <a:avLst/>
          </a:prstGeom>
          <a:noFill/>
        </p:spPr>
      </p:pic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3040063" y="6405563"/>
            <a:ext cx="2044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200"/>
              <a:t>(b) Gain margin doesn’t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1848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Closed-Loop Frequency Response and Sensitivity Functions</a:t>
            </a:r>
            <a:endParaRPr kumimoji="0" lang="el-GR" altLang="zh-TW" sz="3200" b="1">
              <a:solidFill>
                <a:srgbClr val="009900"/>
              </a:solidFill>
            </a:endParaRPr>
          </a:p>
        </p:txBody>
      </p:sp>
      <p:sp>
        <p:nvSpPr>
          <p:cNvPr id="931849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Sensitivity Functions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Define </a:t>
            </a:r>
            <a:r>
              <a:rPr kumimoji="0" lang="en-US" altLang="zh-TW" i="1"/>
              <a:t>G</a:t>
            </a:r>
            <a:r>
              <a:rPr kumimoji="0" lang="en-US" altLang="zh-TW"/>
              <a:t> as                       and assume that</a:t>
            </a:r>
            <a:r>
              <a:rPr kumimoji="0" lang="en-US" altLang="zh-TW" i="1"/>
              <a:t> 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=K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 </a:t>
            </a:r>
            <a:r>
              <a:rPr kumimoji="0" lang="en-US" altLang="zh-TW" i="1"/>
              <a:t>= </a:t>
            </a:r>
            <a:r>
              <a:rPr kumimoji="0" lang="en-US" altLang="zh-TW"/>
              <a:t>1. Two important concepts are now defined:</a:t>
            </a:r>
          </a:p>
        </p:txBody>
      </p:sp>
      <p:graphicFrame>
        <p:nvGraphicFramePr>
          <p:cNvPr id="931845" name="Object 5"/>
          <p:cNvGraphicFramePr>
            <a:graphicFrameLocks noChangeAspect="1"/>
          </p:cNvGraphicFramePr>
          <p:nvPr/>
        </p:nvGraphicFramePr>
        <p:xfrm>
          <a:off x="2438400" y="2057400"/>
          <a:ext cx="1638300" cy="457200"/>
        </p:xfrm>
        <a:graphic>
          <a:graphicData uri="http://schemas.openxmlformats.org/presentationml/2006/ole">
            <p:oleObj spid="_x0000_s931845" name="Equation" r:id="rId4" imgW="1638000" imgH="457200" progId="Equation.DSMT4">
              <p:embed/>
            </p:oleObj>
          </a:graphicData>
        </a:graphic>
      </p:graphicFrame>
      <p:graphicFrame>
        <p:nvGraphicFramePr>
          <p:cNvPr id="931846" name="Object 6"/>
          <p:cNvGraphicFramePr>
            <a:graphicFrameLocks noChangeAspect="1"/>
          </p:cNvGraphicFramePr>
          <p:nvPr/>
        </p:nvGraphicFramePr>
        <p:xfrm>
          <a:off x="1892300" y="3429000"/>
          <a:ext cx="6172200" cy="1701800"/>
        </p:xfrm>
        <a:graphic>
          <a:graphicData uri="http://schemas.openxmlformats.org/presentationml/2006/ole">
            <p:oleObj spid="_x0000_s931846" name="Equation" r:id="rId5" imgW="6172200" imgH="1701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33898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i="1"/>
              <a:t>S </a:t>
            </a:r>
            <a:r>
              <a:rPr kumimoji="0" lang="en-US" altLang="zh-TW"/>
              <a:t>is the closed-loop transfer function for disturbances (</a:t>
            </a:r>
            <a:r>
              <a:rPr kumimoji="0" lang="en-US" altLang="zh-TW" i="1"/>
              <a:t>Y/D</a:t>
            </a:r>
            <a:r>
              <a:rPr kumimoji="0" lang="en-US" altLang="zh-TW"/>
              <a:t>), while </a:t>
            </a:r>
            <a:r>
              <a:rPr kumimoji="0" lang="en-US" altLang="zh-TW" i="1"/>
              <a:t>T</a:t>
            </a:r>
            <a:r>
              <a:rPr kumimoji="0" lang="en-US" altLang="zh-TW"/>
              <a:t> is the closed-loop transfer function for set-point changes (</a:t>
            </a:r>
            <a:r>
              <a:rPr kumimoji="0" lang="en-US" altLang="zh-TW" i="1"/>
              <a:t>Y/Y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). It is easy to show that: </a:t>
            </a:r>
          </a:p>
        </p:txBody>
      </p:sp>
      <p:graphicFrame>
        <p:nvGraphicFramePr>
          <p:cNvPr id="933892" name="Object 4"/>
          <p:cNvGraphicFramePr>
            <a:graphicFrameLocks noChangeAspect="1"/>
          </p:cNvGraphicFramePr>
          <p:nvPr/>
        </p:nvGraphicFramePr>
        <p:xfrm>
          <a:off x="3962400" y="1676400"/>
          <a:ext cx="1079500" cy="279400"/>
        </p:xfrm>
        <a:graphic>
          <a:graphicData uri="http://schemas.openxmlformats.org/presentationml/2006/ole">
            <p:oleObj spid="_x0000_s933892" name="Equation" r:id="rId4" imgW="1079280" imgH="279360" progId="Equation.DSMT4">
              <p:embed/>
            </p:oleObj>
          </a:graphicData>
        </a:graphic>
      </p:graphicFrame>
      <p:sp>
        <p:nvSpPr>
          <p:cNvPr id="933899" name="Rectangle 8"/>
          <p:cNvSpPr>
            <a:spLocks noChangeArrowheads="1"/>
          </p:cNvSpPr>
          <p:nvPr/>
        </p:nvSpPr>
        <p:spPr bwMode="auto">
          <a:xfrm>
            <a:off x="838200" y="2354263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 </a:t>
            </a:r>
            <a:r>
              <a:rPr kumimoji="0" lang="en-US" altLang="zh-TW"/>
              <a:t>provide measures of how sensitive the closed-loop system is to changes in the process. </a:t>
            </a:r>
          </a:p>
        </p:txBody>
      </p:sp>
      <p:sp>
        <p:nvSpPr>
          <p:cNvPr id="933900" name="Text Box 10"/>
          <p:cNvSpPr txBox="1">
            <a:spLocks noChangeArrowheads="1"/>
          </p:cNvSpPr>
          <p:nvPr/>
        </p:nvSpPr>
        <p:spPr bwMode="auto">
          <a:xfrm>
            <a:off x="838200" y="3810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Let |</a:t>
            </a:r>
            <a:r>
              <a:rPr kumimoji="0" lang="en-US" altLang="zh-TW" i="1"/>
              <a:t>S</a:t>
            </a:r>
            <a:r>
              <a:rPr kumimoji="0" lang="en-US" altLang="zh-TW"/>
              <a:t>(</a:t>
            </a:r>
            <a:r>
              <a:rPr kumimoji="0" lang="en-US" altLang="zh-TW" i="1"/>
              <a:t>j   </a:t>
            </a:r>
            <a:r>
              <a:rPr kumimoji="0" lang="en-US" altLang="zh-TW"/>
              <a:t>)</a:t>
            </a:r>
            <a:r>
              <a:rPr kumimoji="0" lang="en-US" altLang="zh-TW" i="1"/>
              <a:t>|</a:t>
            </a:r>
            <a:r>
              <a:rPr kumimoji="0" lang="en-US" altLang="zh-TW"/>
              <a:t> and |</a:t>
            </a:r>
            <a:r>
              <a:rPr kumimoji="0" lang="en-US" altLang="zh-TW" i="1"/>
              <a:t>T</a:t>
            </a:r>
            <a:r>
              <a:rPr kumimoji="0" lang="en-US" altLang="zh-TW"/>
              <a:t>(</a:t>
            </a:r>
            <a:r>
              <a:rPr kumimoji="0" lang="en-US" altLang="zh-TW" i="1"/>
              <a:t>j   </a:t>
            </a:r>
            <a:r>
              <a:rPr kumimoji="0" lang="en-US" altLang="zh-TW"/>
              <a:t>)|</a:t>
            </a:r>
            <a:r>
              <a:rPr kumimoji="0" lang="en-US" altLang="zh-TW" i="1"/>
              <a:t> </a:t>
            </a:r>
            <a:r>
              <a:rPr kumimoji="0" lang="en-US" altLang="zh-TW"/>
              <a:t>denote the amplitude ratios of </a:t>
            </a:r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</a:t>
            </a:r>
            <a:r>
              <a:rPr kumimoji="0" lang="en-US" altLang="zh-TW"/>
              <a:t>, respectively.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maximum values of the amplitude ratios provide useful measures of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They also serve as control system design criteria. </a:t>
            </a:r>
          </a:p>
        </p:txBody>
      </p:sp>
      <p:graphicFrame>
        <p:nvGraphicFramePr>
          <p:cNvPr id="933895" name="Object 7"/>
          <p:cNvGraphicFramePr>
            <a:graphicFrameLocks noChangeAspect="1"/>
          </p:cNvGraphicFramePr>
          <p:nvPr/>
        </p:nvGraphicFramePr>
        <p:xfrm>
          <a:off x="2057400" y="3962400"/>
          <a:ext cx="228600" cy="215900"/>
        </p:xfrm>
        <a:graphic>
          <a:graphicData uri="http://schemas.openxmlformats.org/presentationml/2006/ole">
            <p:oleObj spid="_x0000_s933895" name="Equation" r:id="rId5" imgW="228600" imgH="215640" progId="Equation.DSMT4">
              <p:embed/>
            </p:oleObj>
          </a:graphicData>
        </a:graphic>
      </p:graphicFrame>
      <p:graphicFrame>
        <p:nvGraphicFramePr>
          <p:cNvPr id="933896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3505200" y="3975100"/>
          <a:ext cx="228600" cy="215900"/>
        </p:xfrm>
        <a:graphic>
          <a:graphicData uri="http://schemas.openxmlformats.org/presentationml/2006/ole">
            <p:oleObj spid="_x0000_s933896" name="Equation" r:id="rId6" imgW="2286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B8C5-2221-4174-B191-866E66CF8E27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466948" name="Picture 4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6946" name="Object 2"/>
          <p:cNvGraphicFramePr>
            <a:graphicFrameLocks noChangeAspect="1"/>
          </p:cNvGraphicFramePr>
          <p:nvPr/>
        </p:nvGraphicFramePr>
        <p:xfrm>
          <a:off x="5959475" y="865188"/>
          <a:ext cx="307975" cy="479425"/>
        </p:xfrm>
        <a:graphic>
          <a:graphicData uri="http://schemas.openxmlformats.org/presentationml/2006/ole">
            <p:oleObj spid="_x0000_s466946" name="Equation" r:id="rId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3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graphicFrame>
        <p:nvGraphicFramePr>
          <p:cNvPr id="935942" name="Object 6"/>
          <p:cNvGraphicFramePr>
            <a:graphicFrameLocks noChangeAspect="1"/>
          </p:cNvGraphicFramePr>
          <p:nvPr/>
        </p:nvGraphicFramePr>
        <p:xfrm>
          <a:off x="1219200" y="1143000"/>
          <a:ext cx="7086600" cy="4538663"/>
        </p:xfrm>
        <a:graphic>
          <a:graphicData uri="http://schemas.openxmlformats.org/presentationml/2006/ole">
            <p:oleObj spid="_x0000_s935942" name="Equation" r:id="rId4" imgW="6146640" imgH="3936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3" name="Text Box 14"/>
          <p:cNvSpPr txBox="1">
            <a:spLocks noChangeArrowheads="1"/>
          </p:cNvSpPr>
          <p:nvPr/>
        </p:nvSpPr>
        <p:spPr bwMode="auto">
          <a:xfrm>
            <a:off x="838200" y="4724400"/>
            <a:ext cx="815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14.13 Typical </a:t>
            </a:r>
            <a:r>
              <a:rPr kumimoji="0" lang="en-US" altLang="zh-TW" i="1"/>
              <a:t>S </a:t>
            </a:r>
            <a:r>
              <a:rPr kumimoji="0" lang="en-US" altLang="zh-TW"/>
              <a:t>and </a:t>
            </a:r>
            <a:r>
              <a:rPr kumimoji="0" lang="en-US" altLang="zh-TW" i="1"/>
              <a:t>T</a:t>
            </a:r>
            <a:r>
              <a:rPr kumimoji="0" lang="en-US" altLang="zh-TW"/>
              <a:t> magnitude plots. (Modified from Maciejowski (1998)).</a:t>
            </a:r>
          </a:p>
          <a:p>
            <a:pPr>
              <a:spcBef>
                <a:spcPct val="50000"/>
              </a:spcBef>
            </a:pPr>
            <a:r>
              <a:rPr kumimoji="0" lang="en-US" altLang="zh-TW" b="1" i="1"/>
              <a:t>Guideline.</a:t>
            </a:r>
            <a:r>
              <a:rPr kumimoji="0" lang="en-US" altLang="zh-TW" i="1"/>
              <a:t> For a satisfactory control system, M</a:t>
            </a:r>
            <a:r>
              <a:rPr kumimoji="0" lang="en-US" altLang="zh-TW" i="1" baseline="-25000"/>
              <a:t>T</a:t>
            </a:r>
            <a:r>
              <a:rPr kumimoji="0" lang="en-US" altLang="zh-TW" i="1"/>
              <a:t> should be in the range 1.0 – 1.5 and M</a:t>
            </a:r>
            <a:r>
              <a:rPr kumimoji="0" lang="en-US" altLang="zh-TW" i="1" baseline="-25000"/>
              <a:t>S</a:t>
            </a:r>
            <a:r>
              <a:rPr kumimoji="0" lang="en-US" altLang="zh-TW" i="1"/>
              <a:t> should be in the range of 1.2 – 2.0.</a:t>
            </a:r>
            <a:endParaRPr kumimoji="0" lang="en-US" altLang="zh-TW" b="1" i="1"/>
          </a:p>
        </p:txBody>
      </p:sp>
      <p:pic>
        <p:nvPicPr>
          <p:cNvPr id="960514" name="Picture 15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8600"/>
            <a:ext cx="6781800" cy="427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</a:rPr>
              <a:t>Integral Action</a:t>
            </a:r>
          </a:p>
        </p:txBody>
      </p:sp>
      <p:graphicFrame>
        <p:nvGraphicFramePr>
          <p:cNvPr id="100659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733800" y="2438400"/>
          <a:ext cx="2286000" cy="1595438"/>
        </p:xfrm>
        <a:graphic>
          <a:graphicData uri="http://schemas.openxmlformats.org/presentationml/2006/ole">
            <p:oleObj spid="_x0000_s1006595" name="Equation" r:id="rId3" imgW="79992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570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0"/>
            <a:ext cx="4635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7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/>
          </a:p>
        </p:txBody>
      </p:sp>
      <p:sp>
        <p:nvSpPr>
          <p:cNvPr id="940038" name="Text Box 9"/>
          <p:cNvSpPr txBox="1">
            <a:spLocks noChangeArrowheads="1"/>
          </p:cNvSpPr>
          <p:nvPr/>
        </p:nvSpPr>
        <p:spPr bwMode="auto">
          <a:xfrm>
            <a:off x="533400" y="16002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It is easy to prove that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S</a:t>
            </a:r>
            <a:r>
              <a:rPr kumimoji="0" lang="en-US" altLang="zh-TW" i="1"/>
              <a:t> </a:t>
            </a:r>
            <a:r>
              <a:rPr kumimoji="0" lang="en-US" altLang="zh-TW"/>
              <a:t>and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are related to the gain and phase margins (Morari and Zafiriou, 1989):</a:t>
            </a:r>
          </a:p>
        </p:txBody>
      </p:sp>
      <p:graphicFrame>
        <p:nvGraphicFramePr>
          <p:cNvPr id="940036" name="Object 4"/>
          <p:cNvGraphicFramePr>
            <a:graphicFrameLocks noChangeAspect="1"/>
          </p:cNvGraphicFramePr>
          <p:nvPr/>
        </p:nvGraphicFramePr>
        <p:xfrm>
          <a:off x="2133600" y="2514600"/>
          <a:ext cx="5397500" cy="3771900"/>
        </p:xfrm>
        <a:graphic>
          <a:graphicData uri="http://schemas.openxmlformats.org/presentationml/2006/ole">
            <p:oleObj spid="_x0000_s940036" name="Equation" r:id="rId4" imgW="5397480" imgH="3771720" progId="Equation.DSMT4">
              <p:embed/>
            </p:oleObj>
          </a:graphicData>
        </a:graphic>
      </p:graphicFrame>
      <p:sp>
        <p:nvSpPr>
          <p:cNvPr id="940039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</a:rPr>
              <a:t>Lower Bounds of GM and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Text Box 2"/>
          <p:cNvSpPr txBox="1">
            <a:spLocks noChangeArrowheads="1"/>
          </p:cNvSpPr>
          <p:nvPr/>
        </p:nvSpPr>
        <p:spPr bwMode="auto">
          <a:xfrm>
            <a:off x="838200" y="169863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4400" b="1"/>
              <a:t>Bandwidth</a:t>
            </a:r>
            <a:endParaRPr kumimoji="0" lang="en-US" altLang="zh-TW" sz="4400" b="1" i="1"/>
          </a:p>
        </p:txBody>
      </p:sp>
      <p:sp>
        <p:nvSpPr>
          <p:cNvPr id="953346" name="Text Box 5"/>
          <p:cNvSpPr txBox="1">
            <a:spLocks noChangeArrowheads="1"/>
          </p:cNvSpPr>
          <p:nvPr/>
        </p:nvSpPr>
        <p:spPr bwMode="auto">
          <a:xfrm>
            <a:off x="838200" y="1143000"/>
            <a:ext cx="784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A typical amplitude ratio plot for </a:t>
            </a:r>
            <a:r>
              <a:rPr kumimoji="0" lang="en-US" altLang="zh-TW" i="1"/>
              <a:t>T </a:t>
            </a:r>
            <a:r>
              <a:rPr kumimoji="0" lang="en-US" altLang="zh-TW"/>
              <a:t>and the corresponding set-point response are shown in Fig. 14.14.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definition, the bandwidth</a:t>
            </a:r>
            <a:r>
              <a:rPr kumimoji="0" lang="en-US" altLang="zh-TW" i="1"/>
              <a:t> </a:t>
            </a:r>
            <a:r>
              <a:rPr kumimoji="0" lang="el-GR" altLang="zh-TW">
                <a:cs typeface="Times New Roman" pitchFamily="18" charset="0"/>
              </a:rPr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/>
              <a:t> is defined as the frequency at which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>
                <a:cs typeface="Times New Roman" pitchFamily="18" charset="0"/>
              </a:rPr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=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bandwidth indicates the frequency range for which satisfactory set-point tracking occurs. In particular,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/>
              <a:t> is the maximum frequency for a sinusoidal set point to be attenuated by no more than a factor of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bandwidth is also related to speed of response.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the bandwidth is (approximately) inversely proportional to the closed-loop settling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14.14 Typical closed-loop amplitude ratio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and set-point response.</a:t>
            </a:r>
          </a:p>
        </p:txBody>
      </p:sp>
      <p:pic>
        <p:nvPicPr>
          <p:cNvPr id="1007619" name="Picture 5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08100"/>
            <a:ext cx="7772400" cy="377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Closed-loop Performance Criteria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Ideally, a feedback controller should satisfy the following criteria.</a:t>
            </a:r>
          </a:p>
        </p:txBody>
      </p:sp>
      <p:sp>
        <p:nvSpPr>
          <p:cNvPr id="957442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In order to eliminate offset,  </a:t>
            </a: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</a:t>
            </a:r>
            <a:r>
              <a:rPr kumimoji="0" lang="en-US" altLang="zh-TW">
                <a:sym typeface="Euclid Symbol" pitchFamily="18" charset="2"/>
              </a:rPr>
              <a:t></a:t>
            </a:r>
            <a:r>
              <a:rPr kumimoji="0" lang="en-US" altLang="zh-TW"/>
              <a:t> 1 as ω </a:t>
            </a:r>
            <a:r>
              <a:rPr kumimoji="0" lang="en-US" altLang="zh-TW">
                <a:sym typeface="Euclid Symbol" pitchFamily="18" charset="2"/>
              </a:rPr>
              <a:t></a:t>
            </a:r>
            <a:r>
              <a:rPr kumimoji="0" lang="en-US" altLang="zh-TW"/>
              <a:t> 0.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 i="1"/>
              <a:t>|T</a:t>
            </a:r>
            <a:r>
              <a:rPr kumimoji="0" lang="en-US" altLang="zh-TW"/>
              <a:t>(</a:t>
            </a:r>
            <a:r>
              <a:rPr kumimoji="0" lang="en-US" altLang="zh-TW" i="1"/>
              <a:t>j</a:t>
            </a:r>
            <a:r>
              <a:rPr kumimoji="0" lang="el-GR" altLang="zh-TW"/>
              <a:t>ω</a:t>
            </a:r>
            <a:r>
              <a:rPr kumimoji="0" lang="en-US" altLang="zh-TW"/>
              <a:t>)</a:t>
            </a:r>
            <a:r>
              <a:rPr kumimoji="0" lang="en-US" altLang="zh-TW" i="1"/>
              <a:t>| </a:t>
            </a:r>
            <a:r>
              <a:rPr kumimoji="0" lang="en-US" altLang="zh-TW"/>
              <a:t>should be maintained at unity up to as high as frequency as possible. This condition ensures a rapid approach to the new steady state during a set-point change.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As indicated in the Guideline,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should be selected so that 1.0 &lt;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&lt; 1.5.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zh-TW"/>
              <a:t>The bandwidth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BW</a:t>
            </a:r>
            <a:r>
              <a:rPr kumimoji="0" lang="en-US" altLang="zh-TW" i="1"/>
              <a:t> </a:t>
            </a:r>
            <a:r>
              <a:rPr kumimoji="0" lang="en-US" altLang="zh-TW"/>
              <a:t>and the frequency </a:t>
            </a:r>
            <a:r>
              <a:rPr kumimoji="0" lang="el-GR" altLang="zh-TW"/>
              <a:t>ω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at which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occurs, should be as large as possible. Large values result in the fast closed-loop responses.</a:t>
            </a:r>
          </a:p>
        </p:txBody>
      </p:sp>
      <p:sp>
        <p:nvSpPr>
          <p:cNvPr id="957443" name="Text Box 7"/>
          <p:cNvSpPr txBox="1">
            <a:spLocks noChangeArrowheads="1"/>
          </p:cNvSpPr>
          <p:nvPr/>
        </p:nvSpPr>
        <p:spPr bwMode="auto">
          <a:xfrm>
            <a:off x="838200" y="5487988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The closed-loop frequency response can be calculated analytically from the open-loop frequency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smtClean="0">
                <a:latin typeface="Times New Roman" pitchFamily="18" charset="0"/>
              </a:rPr>
              <a:t>Nichols Chart</a:t>
            </a:r>
            <a:br>
              <a:rPr lang="en-US" altLang="zh-TW" b="1" smtClean="0">
                <a:latin typeface="Times New Roman" pitchFamily="18" charset="0"/>
              </a:rPr>
            </a:br>
            <a:endParaRPr lang="zh-TW" altLang="en-US" b="1" smtClean="0">
              <a:latin typeface="Times New Roman" pitchFamily="18" charset="0"/>
            </a:endParaRPr>
          </a:p>
        </p:txBody>
      </p:sp>
      <p:graphicFrame>
        <p:nvGraphicFramePr>
          <p:cNvPr id="100966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828800" y="1452563"/>
          <a:ext cx="5486400" cy="4816475"/>
        </p:xfrm>
        <a:graphic>
          <a:graphicData uri="http://schemas.openxmlformats.org/presentationml/2006/ole">
            <p:oleObj spid="_x0000_s1009668" name="Equation" r:id="rId3" imgW="2184120" imgH="1917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0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14.15 A Nichols chart. [The closed-loop amplitude ratio </a:t>
            </a:r>
            <a:r>
              <a:rPr kumimoji="0" lang="en-US" altLang="zh-TW" i="1"/>
              <a:t>AR</a:t>
            </a:r>
            <a:r>
              <a:rPr kumimoji="0" lang="en-US" altLang="zh-TW" i="1" baseline="-25000"/>
              <a:t>CL</a:t>
            </a:r>
            <a:r>
              <a:rPr kumimoji="0" lang="en-US" altLang="zh-TW"/>
              <a:t> (           ) and phase angle                   are shown in families of curves.]</a:t>
            </a:r>
          </a:p>
        </p:txBody>
      </p:sp>
      <p:sp>
        <p:nvSpPr>
          <p:cNvPr id="948231" name="Line 5"/>
          <p:cNvSpPr>
            <a:spLocks noChangeShapeType="1"/>
          </p:cNvSpPr>
          <p:nvPr/>
        </p:nvSpPr>
        <p:spPr bwMode="auto">
          <a:xfrm>
            <a:off x="17526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948232" name="Picture 9" descr="Fi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138113"/>
            <a:ext cx="7543800" cy="5172075"/>
          </a:xfrm>
        </p:spPr>
      </p:pic>
      <p:graphicFrame>
        <p:nvGraphicFramePr>
          <p:cNvPr id="948229" name="Object 5"/>
          <p:cNvGraphicFramePr>
            <a:graphicFrameLocks noChangeAspect="1"/>
          </p:cNvGraphicFramePr>
          <p:nvPr/>
        </p:nvGraphicFramePr>
        <p:xfrm>
          <a:off x="4724400" y="6019800"/>
          <a:ext cx="1346200" cy="431800"/>
        </p:xfrm>
        <a:graphic>
          <a:graphicData uri="http://schemas.openxmlformats.org/presentationml/2006/ole">
            <p:oleObj spid="_x0000_s948229" name="Equation" r:id="rId5" imgW="1346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4725" y="209550"/>
            <a:ext cx="7635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4400" dirty="0">
                <a:solidFill>
                  <a:schemeClr val="accent2"/>
                </a:solidFill>
                <a:latin typeface="+mj-lt"/>
              </a:rPr>
              <a:t>Dynamic Behavior of Closed-Loop Control Systems</a:t>
            </a:r>
          </a:p>
        </p:txBody>
      </p:sp>
      <p:sp>
        <p:nvSpPr>
          <p:cNvPr id="467971" name="Text Box 5"/>
          <p:cNvSpPr txBox="1">
            <a:spLocks noChangeArrowheads="1"/>
          </p:cNvSpPr>
          <p:nvPr/>
        </p:nvSpPr>
        <p:spPr bwMode="auto">
          <a:xfrm rot="-5400000">
            <a:off x="-1000125" y="2830513"/>
            <a:ext cx="2586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>
                <a:solidFill>
                  <a:schemeClr val="bg1"/>
                </a:solidFill>
              </a:rPr>
              <a:t>Chapter 11</a:t>
            </a:r>
          </a:p>
        </p:txBody>
      </p:sp>
      <p:sp>
        <p:nvSpPr>
          <p:cNvPr id="467972" name="Text Box 8"/>
          <p:cNvSpPr txBox="1">
            <a:spLocks noChangeArrowheads="1"/>
          </p:cNvSpPr>
          <p:nvPr/>
        </p:nvSpPr>
        <p:spPr bwMode="auto">
          <a:xfrm>
            <a:off x="3657600" y="23622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200" u="sng"/>
              <a:t>4-20 mA</a:t>
            </a:r>
          </a:p>
        </p:txBody>
      </p:sp>
      <p:pic>
        <p:nvPicPr>
          <p:cNvPr id="467973" name="Picture 10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b="1" smtClean="0">
                <a:latin typeface="Times New Roman" pitchFamily="18" charset="0"/>
              </a:rPr>
              <a:t>Maximum Closed-Loop Log Modulus (LM)</a:t>
            </a:r>
          </a:p>
        </p:txBody>
      </p:sp>
      <p:graphicFrame>
        <p:nvGraphicFramePr>
          <p:cNvPr id="101171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914400" y="2971800"/>
          <a:ext cx="7162800" cy="1558925"/>
        </p:xfrm>
        <a:graphic>
          <a:graphicData uri="http://schemas.openxmlformats.org/presentationml/2006/ole">
            <p:oleObj spid="_x0000_s1011716" name="Equation" r:id="rId3" imgW="31492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  <a:latin typeface="Times New Roman" pitchFamily="18" charset="0"/>
              </a:rPr>
              <a:t>Example</a:t>
            </a:r>
          </a:p>
        </p:txBody>
      </p:sp>
      <p:graphicFrame>
        <p:nvGraphicFramePr>
          <p:cNvPr id="101376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048000" y="3048000"/>
          <a:ext cx="3038475" cy="1322388"/>
        </p:xfrm>
        <a:graphic>
          <a:graphicData uri="http://schemas.openxmlformats.org/presentationml/2006/ole">
            <p:oleObj spid="_x0000_s1013764" name="Equation" r:id="rId3" imgW="10792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525"/>
            <a:ext cx="8208963" cy="695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0"/>
            <a:ext cx="6564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1" name="Picture 2" descr="Fig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71600"/>
            <a:ext cx="7696200" cy="3554413"/>
          </a:xfrm>
        </p:spPr>
      </p:pic>
      <p:sp>
        <p:nvSpPr>
          <p:cNvPr id="962562" name="Text Box 3"/>
          <p:cNvSpPr txBox="1">
            <a:spLocks noChangeArrowheads="1"/>
          </p:cNvSpPr>
          <p:nvPr/>
        </p:nvSpPr>
        <p:spPr bwMode="auto">
          <a:xfrm>
            <a:off x="1066800" y="5486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 Block diagram with a disturbance </a:t>
            </a:r>
            <a:r>
              <a:rPr kumimoji="0" lang="en-US" altLang="zh-TW" i="1"/>
              <a:t>D</a:t>
            </a:r>
            <a:r>
              <a:rPr kumimoji="0" lang="en-US" altLang="zh-TW"/>
              <a:t> and measurement noise </a:t>
            </a:r>
            <a:r>
              <a:rPr kumimoji="0" lang="en-US" altLang="zh-TW" i="1"/>
              <a:t>N</a:t>
            </a:r>
            <a:r>
              <a:rPr kumimoji="0" lang="en-US" altLang="zh-TW"/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4" name="Text Box 8"/>
          <p:cNvSpPr txBox="1">
            <a:spLocks noChangeArrowheads="1"/>
          </p:cNvSpPr>
          <p:nvPr/>
        </p:nvSpPr>
        <p:spPr bwMode="auto">
          <a:xfrm>
            <a:off x="838200" y="15240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The block diagram of a general feedback control system is shown in Fig. 14.1.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It contains three external input signals: set point </a:t>
            </a:r>
            <a:r>
              <a:rPr kumimoji="0" lang="en-US" altLang="zh-TW" i="1"/>
              <a:t>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, disturbance </a:t>
            </a:r>
            <a:r>
              <a:rPr kumimoji="0" lang="en-US" altLang="zh-TW" i="1"/>
              <a:t>D</a:t>
            </a:r>
            <a:r>
              <a:rPr kumimoji="0" lang="en-US" altLang="zh-TW"/>
              <a:t>, and additive measurement noise, </a:t>
            </a:r>
            <a:r>
              <a:rPr kumimoji="0" lang="en-US" altLang="zh-TW" i="1"/>
              <a:t>N</a:t>
            </a:r>
            <a:r>
              <a:rPr kumimoji="0" lang="en-US" altLang="zh-TW"/>
              <a:t>.</a:t>
            </a:r>
          </a:p>
        </p:txBody>
      </p:sp>
      <p:graphicFrame>
        <p:nvGraphicFramePr>
          <p:cNvPr id="220169" name="Object 9"/>
          <p:cNvGraphicFramePr>
            <a:graphicFrameLocks noChangeAspect="1"/>
          </p:cNvGraphicFramePr>
          <p:nvPr/>
        </p:nvGraphicFramePr>
        <p:xfrm>
          <a:off x="1295400" y="2133600"/>
          <a:ext cx="7670800" cy="863600"/>
        </p:xfrm>
        <a:graphic>
          <a:graphicData uri="http://schemas.openxmlformats.org/presentationml/2006/ole">
            <p:oleObj spid="_x0000_s220169" name="Equation" r:id="rId4" imgW="7670520" imgH="863280" progId="Equation.DSMT4">
              <p:embed/>
            </p:oleObj>
          </a:graphicData>
        </a:graphic>
      </p:graphicFrame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295400" y="3606800"/>
          <a:ext cx="7670800" cy="812800"/>
        </p:xfrm>
        <a:graphic>
          <a:graphicData uri="http://schemas.openxmlformats.org/presentationml/2006/ole">
            <p:oleObj spid="_x0000_s220170" name="Equation" r:id="rId5" imgW="7670520" imgH="812520" progId="Equation.DSMT4">
              <p:embed/>
            </p:oleObj>
          </a:graphicData>
        </a:graphic>
      </p:graphicFrame>
      <p:graphicFrame>
        <p:nvGraphicFramePr>
          <p:cNvPr id="220171" name="Object 11"/>
          <p:cNvGraphicFramePr>
            <a:graphicFrameLocks noChangeAspect="1"/>
          </p:cNvGraphicFramePr>
          <p:nvPr/>
        </p:nvGraphicFramePr>
        <p:xfrm>
          <a:off x="863600" y="4978400"/>
          <a:ext cx="8128000" cy="812800"/>
        </p:xfrm>
        <a:graphic>
          <a:graphicData uri="http://schemas.openxmlformats.org/presentationml/2006/ole">
            <p:oleObj spid="_x0000_s220171" name="Equation" r:id="rId6" imgW="8127720" imgH="812520" progId="Equation.DSMT4">
              <p:embed/>
            </p:oleObj>
          </a:graphicData>
        </a:graphic>
      </p:graphicFrame>
      <p:sp>
        <p:nvSpPr>
          <p:cNvPr id="220175" name="Text Box 12"/>
          <p:cNvSpPr txBox="1">
            <a:spLocks noChangeArrowheads="1"/>
          </p:cNvSpPr>
          <p:nvPr/>
        </p:nvSpPr>
        <p:spPr bwMode="auto">
          <a:xfrm>
            <a:off x="838200" y="601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where  </a:t>
            </a:r>
            <a:r>
              <a:rPr kumimoji="0" lang="en-US" altLang="zh-TW" i="1"/>
              <a:t>G   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 i="1"/>
              <a:t>.</a:t>
            </a:r>
            <a:r>
              <a:rPr kumimoji="0" lang="en-US" altLang="zh-TW"/>
              <a:t> </a:t>
            </a:r>
          </a:p>
        </p:txBody>
      </p:sp>
      <p:graphicFrame>
        <p:nvGraphicFramePr>
          <p:cNvPr id="220173" name="Object 13"/>
          <p:cNvGraphicFramePr>
            <a:graphicFrameLocks noChangeAspect="1"/>
          </p:cNvGraphicFramePr>
          <p:nvPr>
            <p:ph/>
          </p:nvPr>
        </p:nvGraphicFramePr>
        <p:xfrm>
          <a:off x="2057400" y="6159500"/>
          <a:ext cx="215900" cy="317500"/>
        </p:xfrm>
        <a:graphic>
          <a:graphicData uri="http://schemas.openxmlformats.org/presentationml/2006/ole">
            <p:oleObj spid="_x0000_s220173" name="Equation" r:id="rId7" imgW="2156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2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14.1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Consider the feedback system in Fig. 14.1 and the following transfer functions:</a:t>
            </a:r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2819400" y="1676400"/>
          <a:ext cx="4152900" cy="736600"/>
        </p:xfrm>
        <a:graphic>
          <a:graphicData uri="http://schemas.openxmlformats.org/presentationml/2006/ole">
            <p:oleObj spid="_x0000_s225289" name="Equation" r:id="rId4" imgW="4152600" imgH="736560" progId="Equation.DSMT4">
              <p:embed/>
            </p:oleObj>
          </a:graphicData>
        </a:graphic>
      </p:graphicFrame>
      <p:sp>
        <p:nvSpPr>
          <p:cNvPr id="225293" name="Text Box 10"/>
          <p:cNvSpPr txBox="1">
            <a:spLocks noChangeArrowheads="1"/>
          </p:cNvSpPr>
          <p:nvPr/>
        </p:nvSpPr>
        <p:spPr bwMode="auto">
          <a:xfrm>
            <a:off x="838200" y="2514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Suppose that controller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designed to cancel the unstable pole in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/>
              <a:t>:</a:t>
            </a:r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3429000" y="3429000"/>
          <a:ext cx="2184400" cy="736600"/>
        </p:xfrm>
        <a:graphic>
          <a:graphicData uri="http://schemas.openxmlformats.org/presentationml/2006/ole">
            <p:oleObj spid="_x0000_s225291" name="Equation" r:id="rId5" imgW="2184120" imgH="736560" progId="Equation.DSMT4">
              <p:embed/>
            </p:oleObj>
          </a:graphicData>
        </a:graphic>
      </p:graphicFrame>
      <p:sp>
        <p:nvSpPr>
          <p:cNvPr id="225294" name="Text Box 12"/>
          <p:cNvSpPr txBox="1">
            <a:spLocks noChangeArrowheads="1"/>
          </p:cNvSpPr>
          <p:nvPr/>
        </p:nvSpPr>
        <p:spPr bwMode="auto">
          <a:xfrm>
            <a:off x="838200" y="43592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Evaluate closed-loop stability and characterize the output response for a sustained disturbance.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7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The characteristic equation, 1 +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/>
              <a:t> = 0, becomes:</a:t>
            </a:r>
          </a:p>
        </p:txBody>
      </p:sp>
      <p:sp>
        <p:nvSpPr>
          <p:cNvPr id="22733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or</a:t>
            </a:r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3886200" y="2667000"/>
          <a:ext cx="1270000" cy="279400"/>
        </p:xfrm>
        <a:graphic>
          <a:graphicData uri="http://schemas.openxmlformats.org/presentationml/2006/ole">
            <p:oleObj spid="_x0000_s227333" name="Equation" r:id="rId4" imgW="1269720" imgH="279360" progId="Equation.DSMT4">
              <p:embed/>
            </p:oleObj>
          </a:graphicData>
        </a:graphic>
      </p:graphicFrame>
      <p:sp>
        <p:nvSpPr>
          <p:cNvPr id="227339" name="Text Box 6"/>
          <p:cNvSpPr txBox="1">
            <a:spLocks noChangeArrowheads="1"/>
          </p:cNvSpPr>
          <p:nvPr/>
        </p:nvSpPr>
        <p:spPr bwMode="auto">
          <a:xfrm>
            <a:off x="838200" y="31242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In view of the single root at </a:t>
            </a:r>
            <a:r>
              <a:rPr kumimoji="0" lang="en-US" altLang="zh-TW" i="1"/>
              <a:t>s</a:t>
            </a:r>
            <a:r>
              <a:rPr kumimoji="0" lang="en-US" altLang="zh-TW"/>
              <a:t> = -2.5, it appears that the closed-loop system is stable. However, if we consider Eq. 14-1 for    </a:t>
            </a:r>
            <a:r>
              <a:rPr kumimoji="0" lang="en-US" altLang="zh-TW" i="1"/>
              <a:t>N</a:t>
            </a:r>
            <a:r>
              <a:rPr kumimoji="0" lang="en-US" altLang="zh-TW"/>
              <a:t> = </a:t>
            </a:r>
            <a:r>
              <a:rPr kumimoji="0" lang="en-US" altLang="zh-TW" i="1"/>
              <a:t>Y</a:t>
            </a:r>
            <a:r>
              <a:rPr kumimoji="0" lang="en-US" altLang="zh-TW" i="1" baseline="-25000"/>
              <a:t>sp</a:t>
            </a:r>
            <a:r>
              <a:rPr kumimoji="0" lang="en-US" altLang="zh-TW"/>
              <a:t> = 0,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2971800" y="1295400"/>
          <a:ext cx="3200400" cy="736600"/>
        </p:xfrm>
        <a:graphic>
          <a:graphicData uri="http://schemas.openxmlformats.org/presentationml/2006/ole">
            <p:oleObj spid="_x0000_s227335" name="Equation" r:id="rId5" imgW="3200400" imgH="736560" progId="Equation.DSMT4">
              <p:embed/>
            </p:oleObj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2438400" y="4546600"/>
          <a:ext cx="4673600" cy="863600"/>
        </p:xfrm>
        <a:graphic>
          <a:graphicData uri="http://schemas.openxmlformats.org/presentationml/2006/ole">
            <p:oleObj spid="_x0000_s227336" name="Equation" r:id="rId6" imgW="467352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transfer function has an unstable pole at s = +0.5. Thus, the output response to a disturbance is unstable.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Furthermore, other transfer functions in (14-1) to (14-3) also have unstable poles.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apparent contradiction occurs because the characteristic equation does not include all of the information, namely, the unstable pole-zero cancellation.</a:t>
            </a:r>
          </a:p>
        </p:txBody>
      </p:sp>
      <p:sp>
        <p:nvSpPr>
          <p:cNvPr id="970754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830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14.2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Suppose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</a:t>
            </a:r>
            <a:r>
              <a:rPr kumimoji="0" lang="en-US" altLang="zh-TW"/>
              <a:t> =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/>
              <a:t>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is designed so that the closed-loop system is stable and 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 over the frequency range of interest. Evaluate this control system design strategy for set-point changes, disturbances, and measurement noise. Also consider the behavior of the manipulated variable, </a:t>
            </a:r>
            <a:r>
              <a:rPr kumimoji="0" lang="en-US" altLang="zh-TW" i="1"/>
              <a:t>U</a:t>
            </a:r>
            <a:r>
              <a:rPr kumimoji="0" lang="en-US" altLang="zh-TW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3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Solution</a:t>
            </a:r>
            <a:endParaRPr kumimoji="0" lang="en-US" altLang="zh-TW"/>
          </a:p>
          <a:p>
            <a:pPr>
              <a:spcBef>
                <a:spcPct val="50000"/>
              </a:spcBef>
            </a:pPr>
            <a:r>
              <a:rPr kumimoji="0" lang="en-US" altLang="zh-TW"/>
              <a:t>Because 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1,</a:t>
            </a: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2387600" y="1295400"/>
          <a:ext cx="4775200" cy="812800"/>
        </p:xfrm>
        <a:graphic>
          <a:graphicData uri="http://schemas.openxmlformats.org/presentationml/2006/ole">
            <p:oleObj spid="_x0000_s231428" name="Equation" r:id="rId4" imgW="4775040" imgH="812520" progId="Equation.DSMT4">
              <p:embed/>
            </p:oleObj>
          </a:graphicData>
        </a:graphic>
      </p:graphicFrame>
      <p:sp>
        <p:nvSpPr>
          <p:cNvPr id="231434" name="Text Box 5"/>
          <p:cNvSpPr txBox="1">
            <a:spLocks noChangeArrowheads="1"/>
          </p:cNvSpPr>
          <p:nvPr/>
        </p:nvSpPr>
        <p:spPr bwMode="auto">
          <a:xfrm>
            <a:off x="838200" y="2271713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The first expression and (14-1) suggest that the output response to disturbances will be very good because </a:t>
            </a:r>
            <a:r>
              <a:rPr kumimoji="0" lang="en-US" altLang="zh-TW" i="1"/>
              <a:t>Y/D</a:t>
            </a:r>
            <a:r>
              <a:rPr kumimoji="0" lang="en-US" altLang="zh-TW"/>
              <a:t> ≈ 0. Next, we consider set-point responses. From Eq. 14-1,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3289300" y="3670300"/>
          <a:ext cx="2425700" cy="901700"/>
        </p:xfrm>
        <a:graphic>
          <a:graphicData uri="http://schemas.openxmlformats.org/presentationml/2006/ole">
            <p:oleObj spid="_x0000_s231430" name="Equation" r:id="rId5" imgW="2425680" imgH="901440" progId="Equation.DSMT4">
              <p:embed/>
            </p:oleObj>
          </a:graphicData>
        </a:graphic>
      </p:graphicFrame>
      <p:sp>
        <p:nvSpPr>
          <p:cNvPr id="231435" name="Text Box 7"/>
          <p:cNvSpPr txBox="1">
            <a:spLocks noChangeArrowheads="1"/>
          </p:cNvSpPr>
          <p:nvPr/>
        </p:nvSpPr>
        <p:spPr bwMode="auto">
          <a:xfrm>
            <a:off x="838200" y="4724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Because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m </a:t>
            </a:r>
            <a:r>
              <a:rPr kumimoji="0" lang="en-US" altLang="zh-TW"/>
              <a:t>= 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, </a:t>
            </a:r>
            <a:r>
              <a:rPr kumimoji="0" lang="en-US" altLang="zh-TW" i="1"/>
              <a:t>G = G</a:t>
            </a:r>
            <a:r>
              <a:rPr kumimoji="0" lang="en-US" altLang="zh-TW" i="1" baseline="-25000"/>
              <a:t>v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K</a:t>
            </a:r>
            <a:r>
              <a:rPr kumimoji="0" lang="en-US" altLang="zh-TW" i="1" baseline="-25000"/>
              <a:t>m</a:t>
            </a:r>
            <a:r>
              <a:rPr kumimoji="0" lang="en-US" altLang="zh-TW"/>
              <a:t> and the above equation can be written as, </a:t>
            </a:r>
          </a:p>
        </p:txBody>
      </p:sp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3429000" y="5626100"/>
          <a:ext cx="1981200" cy="850900"/>
        </p:xfrm>
        <a:graphic>
          <a:graphicData uri="http://schemas.openxmlformats.org/presentationml/2006/ole">
            <p:oleObj spid="_x0000_s231432" name="Equation" r:id="rId6" imgW="1981080" imgH="850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Application of Z-P=N Theorem to Stability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6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774700" y="1981200"/>
          <a:ext cx="7915275" cy="4267200"/>
        </p:xfrm>
        <a:graphic>
          <a:graphicData uri="http://schemas.openxmlformats.org/presentationml/2006/ole">
            <p:oleObj spid="_x0000_s359426" name="Equation" r:id="rId3" imgW="3581280" imgH="1930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1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For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| &gt;&gt; 1,</a:t>
            </a:r>
          </a:p>
        </p:txBody>
      </p:sp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924300" y="609600"/>
          <a:ext cx="952500" cy="850900"/>
        </p:xfrm>
        <a:graphic>
          <a:graphicData uri="http://schemas.openxmlformats.org/presentationml/2006/ole">
            <p:oleObj spid="_x0000_s233480" name="Equation" r:id="rId4" imgW="952200" imgH="850680" progId="Equation.DSMT4">
              <p:embed/>
            </p:oleObj>
          </a:graphicData>
        </a:graphic>
      </p:graphicFrame>
      <p:sp>
        <p:nvSpPr>
          <p:cNvPr id="233482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Thus, ideal (instantaneous) set-point tracking would occur. Choosing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so that |</a:t>
            </a:r>
            <a:r>
              <a:rPr kumimoji="0" lang="en-US" altLang="zh-TW" i="1"/>
              <a:t>GG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| &gt;&gt; 1 also has an undesirable consequence. The output </a:t>
            </a:r>
            <a:r>
              <a:rPr kumimoji="0" lang="en-US" altLang="zh-TW" i="1"/>
              <a:t>Y</a:t>
            </a:r>
            <a:r>
              <a:rPr kumimoji="0" lang="en-US" altLang="zh-TW"/>
              <a:t> becomes sensitive to noise because </a:t>
            </a:r>
            <a:r>
              <a:rPr kumimoji="0" lang="en-US" altLang="zh-TW" i="1"/>
              <a:t>Y ≈ - N </a:t>
            </a:r>
            <a:r>
              <a:rPr kumimoji="0" lang="en-US" altLang="zh-TW"/>
              <a:t>(see the noise term in Eq. 14-1). Thus, a design tradeoff is required.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8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i="1">
                <a:solidFill>
                  <a:srgbClr val="A50021"/>
                </a:solidFill>
              </a:rPr>
              <a:t>Example 14.8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Consider a fourth-order process with a wide range of time constants that have units of minutes (</a:t>
            </a:r>
            <a:r>
              <a:rPr kumimoji="0" lang="en-US" altLang="zh-TW">
                <a:cs typeface="Times New Roman" pitchFamily="18" charset="0"/>
              </a:rPr>
              <a:t>Åström et al., 1998):</a:t>
            </a:r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1016000" y="1752600"/>
          <a:ext cx="7823200" cy="800100"/>
        </p:xfrm>
        <a:graphic>
          <a:graphicData uri="http://schemas.openxmlformats.org/presentationml/2006/ole">
            <p:oleObj spid="_x0000_s316424" name="Equation" r:id="rId4" imgW="7823160" imgH="799920" progId="Equation.DSMT4">
              <p:embed/>
            </p:oleObj>
          </a:graphicData>
        </a:graphic>
      </p:graphicFrame>
      <p:sp>
        <p:nvSpPr>
          <p:cNvPr id="316429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Calculate PID controller settings based on following tuning relations in Chapter 12</a:t>
            </a:r>
          </a:p>
        </p:txBody>
      </p:sp>
      <p:sp>
        <p:nvSpPr>
          <p:cNvPr id="316430" name="Text Box 10"/>
          <p:cNvSpPr txBox="1">
            <a:spLocks noChangeArrowheads="1"/>
          </p:cNvSpPr>
          <p:nvPr/>
        </p:nvSpPr>
        <p:spPr bwMode="auto">
          <a:xfrm>
            <a:off x="838200" y="3733800"/>
            <a:ext cx="807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Ziegler-Nichols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Tyreus-Luyben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IMC Tuning with                        (Table 12.1)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kumimoji="0" lang="en-US" altLang="zh-TW"/>
              <a:t>Simplified IMC (SIMC) tuning (Table 12.5) and a second-order plus time-delay model derived using Skogestad’s model approximation method (Section 6.3).</a:t>
            </a:r>
          </a:p>
        </p:txBody>
      </p:sp>
      <p:graphicFrame>
        <p:nvGraphicFramePr>
          <p:cNvPr id="316427" name="Object 11"/>
          <p:cNvGraphicFramePr>
            <a:graphicFrameLocks noChangeAspect="1"/>
          </p:cNvGraphicFramePr>
          <p:nvPr/>
        </p:nvGraphicFramePr>
        <p:xfrm>
          <a:off x="3492500" y="4876800"/>
          <a:ext cx="1689100" cy="381000"/>
        </p:xfrm>
        <a:graphic>
          <a:graphicData uri="http://schemas.openxmlformats.org/presentationml/2006/ole">
            <p:oleObj spid="_x0000_s316427" name="Equation" r:id="rId5" imgW="16887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Determine sensitivity peaks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S</a:t>
            </a:r>
            <a:r>
              <a:rPr kumimoji="0" lang="en-US" altLang="zh-TW"/>
              <a:t> and </a:t>
            </a:r>
            <a:r>
              <a:rPr kumimoji="0" lang="en-US" altLang="zh-TW" i="1"/>
              <a:t>M</a:t>
            </a:r>
            <a:r>
              <a:rPr kumimoji="0" lang="en-US" altLang="zh-TW" i="1" baseline="-25000"/>
              <a:t>T</a:t>
            </a:r>
            <a:r>
              <a:rPr kumimoji="0" lang="en-US" altLang="zh-TW"/>
              <a:t> for each controller. Compare the closed-loop responses to step changes in the set-point and the disturbance using the parallel form of the PID controller without a derivative filter:</a:t>
            </a:r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2819400" y="1981200"/>
          <a:ext cx="5080000" cy="889000"/>
        </p:xfrm>
        <a:graphic>
          <a:graphicData uri="http://schemas.openxmlformats.org/presentationml/2006/ole">
            <p:oleObj spid="_x0000_s318471" name="Equation" r:id="rId4" imgW="5079960" imgH="888840" progId="Equation.DSMT4">
              <p:embed/>
            </p:oleObj>
          </a:graphicData>
        </a:graphic>
      </p:graphicFrame>
      <p:sp>
        <p:nvSpPr>
          <p:cNvPr id="318473" name="Text Box 8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/>
          </a:p>
        </p:txBody>
      </p:sp>
      <p:sp>
        <p:nvSpPr>
          <p:cNvPr id="318474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Assume that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d</a:t>
            </a:r>
            <a:r>
              <a:rPr kumimoji="0" lang="en-US" altLang="zh-TW"/>
              <a:t>(</a:t>
            </a:r>
            <a:r>
              <a:rPr kumimoji="0" lang="en-US" altLang="zh-TW" i="1"/>
              <a:t>s</a:t>
            </a:r>
            <a:r>
              <a:rPr kumimoji="0" lang="en-US" altLang="zh-TW"/>
              <a:t>) = </a:t>
            </a:r>
            <a:r>
              <a:rPr kumimoji="0" lang="en-US" altLang="zh-TW" i="1"/>
              <a:t>G</a:t>
            </a:r>
            <a:r>
              <a:rPr kumimoji="0" lang="en-US" altLang="zh-TW"/>
              <a:t>(</a:t>
            </a:r>
            <a:r>
              <a:rPr kumimoji="0" lang="en-US" altLang="zh-TW" i="1"/>
              <a:t>s</a:t>
            </a:r>
            <a:r>
              <a:rPr kumimoji="0" lang="en-US" altLang="zh-TW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77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/>
          </a:p>
        </p:txBody>
      </p:sp>
      <p:graphicFrame>
        <p:nvGraphicFramePr>
          <p:cNvPr id="320697" name="Group 185"/>
          <p:cNvGraphicFramePr>
            <a:graphicFrameLocks noGrp="1"/>
          </p:cNvGraphicFramePr>
          <p:nvPr>
            <p:ph/>
          </p:nvPr>
        </p:nvGraphicFramePr>
        <p:xfrm>
          <a:off x="990600" y="1806575"/>
          <a:ext cx="7924800" cy="3611563"/>
        </p:xfrm>
        <a:graphic>
          <a:graphicData uri="http://schemas.openxmlformats.org/drawingml/2006/table">
            <a:tbl>
              <a:tblPr/>
              <a:tblGrid>
                <a:gridCol w="1524000"/>
                <a:gridCol w="1371600"/>
                <a:gridCol w="1295400"/>
                <a:gridCol w="1219200"/>
                <a:gridCol w="11430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Controller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Ziegler-Nichols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18.1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Tyreus-Luyben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13.6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Simplified 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0575" name="Object 63"/>
          <p:cNvGraphicFramePr>
            <a:graphicFrameLocks noChangeAspect="1"/>
          </p:cNvGraphicFramePr>
          <p:nvPr/>
        </p:nvGraphicFramePr>
        <p:xfrm>
          <a:off x="4038600" y="1882775"/>
          <a:ext cx="1054100" cy="381000"/>
        </p:xfrm>
        <a:graphic>
          <a:graphicData uri="http://schemas.openxmlformats.org/presentationml/2006/ole">
            <p:oleObj spid="_x0000_s320575" name="Equation" r:id="rId4" imgW="1054080" imgH="380880" progId="Equation.DSMT4">
              <p:embed/>
            </p:oleObj>
          </a:graphicData>
        </a:graphic>
      </p:graphicFrame>
      <p:graphicFrame>
        <p:nvGraphicFramePr>
          <p:cNvPr id="320576" name="Object 64"/>
          <p:cNvGraphicFramePr>
            <a:graphicFrameLocks noChangeAspect="1"/>
          </p:cNvGraphicFramePr>
          <p:nvPr/>
        </p:nvGraphicFramePr>
        <p:xfrm>
          <a:off x="5257800" y="1882775"/>
          <a:ext cx="1130300" cy="381000"/>
        </p:xfrm>
        <a:graphic>
          <a:graphicData uri="http://schemas.openxmlformats.org/presentationml/2006/ole">
            <p:oleObj spid="_x0000_s320576" name="Equation" r:id="rId5" imgW="1130040" imgH="380880" progId="Equation.DSMT4">
              <p:embed/>
            </p:oleObj>
          </a:graphicData>
        </a:graphic>
      </p:graphicFrame>
      <p:sp>
        <p:nvSpPr>
          <p:cNvPr id="320612" name="Text Box 186"/>
          <p:cNvSpPr txBox="1">
            <a:spLocks noChangeArrowheads="1"/>
          </p:cNvSpPr>
          <p:nvPr/>
        </p:nvSpPr>
        <p:spPr bwMode="auto">
          <a:xfrm>
            <a:off x="1066800" y="685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b="1"/>
              <a:t>Controller Settings for Example 14.8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1" name="Picture 50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381000"/>
            <a:ext cx="6705600" cy="4837113"/>
          </a:xfrm>
        </p:spPr>
      </p:pic>
      <p:sp>
        <p:nvSpPr>
          <p:cNvPr id="983042" name="Text Box 52"/>
          <p:cNvSpPr txBox="1">
            <a:spLocks noChangeArrowheads="1"/>
          </p:cNvSpPr>
          <p:nvPr/>
        </p:nvSpPr>
        <p:spPr bwMode="auto">
          <a:xfrm>
            <a:off x="838200" y="5562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Figure 14.16 Closed-loop responses for Example 14.8. (A set-point change occurs at </a:t>
            </a:r>
            <a:r>
              <a:rPr kumimoji="0" lang="en-US" altLang="zh-TW" i="1"/>
              <a:t>t</a:t>
            </a:r>
            <a:r>
              <a:rPr kumimoji="0" lang="en-US" altLang="zh-TW"/>
              <a:t> = 0 and a step disturbance at </a:t>
            </a:r>
            <a:r>
              <a:rPr kumimoji="0" lang="en-US" altLang="zh-TW" i="1"/>
              <a:t>t</a:t>
            </a:r>
            <a:r>
              <a:rPr kumimoji="0" lang="en-US" altLang="zh-TW"/>
              <a:t> = 4 min.)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3200" b="1">
                <a:solidFill>
                  <a:srgbClr val="009900"/>
                </a:solidFill>
              </a:rPr>
              <a:t>Robustness Analysis</a:t>
            </a:r>
          </a:p>
        </p:txBody>
      </p:sp>
      <p:sp>
        <p:nvSpPr>
          <p:cNvPr id="985090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8001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order for a control system to function properly, it should not be unduly sensitive to small changes in the process or to inaccuracies in the process model, if a model is used to design the control system.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A control system that satisfies this requirement is said to be </a:t>
            </a:r>
            <a:r>
              <a:rPr kumimoji="0" lang="en-US" altLang="zh-TW" i="1"/>
              <a:t>robust </a:t>
            </a:r>
            <a:r>
              <a:rPr kumimoji="0" lang="en-US" altLang="zh-TW"/>
              <a:t>or </a:t>
            </a:r>
            <a:r>
              <a:rPr kumimoji="0" lang="en-US" altLang="zh-TW" i="1"/>
              <a:t>insensitive</a:t>
            </a:r>
            <a:r>
              <a:rPr kumimoji="0" lang="en-US" altLang="zh-TW"/>
              <a:t>.</a:t>
            </a:r>
            <a:r>
              <a:rPr kumimoji="0" lang="en-US" altLang="zh-TW" i="1"/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It is very important to consider robustness as well as performance in control system design</a:t>
            </a:r>
            <a:r>
              <a:rPr kumimoji="0" lang="en-US" altLang="zh-TW" i="1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First, we explain why the </a:t>
            </a:r>
            <a:r>
              <a:rPr kumimoji="0" lang="en-US" altLang="zh-TW" i="1"/>
              <a:t>S</a:t>
            </a:r>
            <a:r>
              <a:rPr kumimoji="0" lang="en-US" altLang="zh-TW"/>
              <a:t> and </a:t>
            </a:r>
            <a:r>
              <a:rPr kumimoji="0" lang="en-US" altLang="zh-TW" i="1"/>
              <a:t>T</a:t>
            </a:r>
            <a:r>
              <a:rPr kumimoji="0" lang="en-US" altLang="zh-TW"/>
              <a:t> transfer functions in  Eq. 14-15 are referred to as “sensitivity functions”.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1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Sensitivity Analysis</a:t>
            </a:r>
          </a:p>
        </p:txBody>
      </p:sp>
      <p:sp>
        <p:nvSpPr>
          <p:cNvPr id="326662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01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general, the term </a:t>
            </a:r>
            <a:r>
              <a:rPr kumimoji="0" lang="en-US" altLang="zh-TW" i="1"/>
              <a:t>sensitivity</a:t>
            </a:r>
            <a:r>
              <a:rPr kumimoji="0" lang="en-US" altLang="zh-TW"/>
              <a:t> refers to the effect that a change in one transfer function (or variable) has on another transfer function (or variable).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Suppose that </a:t>
            </a:r>
            <a:r>
              <a:rPr kumimoji="0" lang="en-US" altLang="zh-TW" i="1"/>
              <a:t>G </a:t>
            </a:r>
            <a:r>
              <a:rPr kumimoji="0" lang="en-US" altLang="zh-TW"/>
              <a:t>changes from a nominal value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to an arbitrary new value,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+ </a:t>
            </a:r>
            <a:r>
              <a:rPr kumimoji="0" lang="en-US" altLang="zh-TW" i="1"/>
              <a:t>dG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This differential change </a:t>
            </a:r>
            <a:r>
              <a:rPr kumimoji="0" lang="en-US" altLang="zh-TW" i="1"/>
              <a:t>dG</a:t>
            </a:r>
            <a:r>
              <a:rPr kumimoji="0" lang="en-US" altLang="zh-TW"/>
              <a:t> causes </a:t>
            </a:r>
            <a:r>
              <a:rPr kumimoji="0" lang="en-US" altLang="zh-TW" i="1"/>
              <a:t>T </a:t>
            </a:r>
            <a:r>
              <a:rPr kumimoji="0" lang="en-US" altLang="zh-TW"/>
              <a:t>to change from its nominal value </a:t>
            </a:r>
            <a:r>
              <a:rPr kumimoji="0" lang="en-US" altLang="zh-TW" i="1"/>
              <a:t>T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to a new value, </a:t>
            </a:r>
            <a:r>
              <a:rPr kumimoji="0" lang="en-US" altLang="zh-TW" i="1"/>
              <a:t>T</a:t>
            </a:r>
            <a:r>
              <a:rPr kumimoji="0" lang="en-US" altLang="zh-TW" baseline="-25000"/>
              <a:t>0</a:t>
            </a:r>
            <a:r>
              <a:rPr kumimoji="0" lang="en-US" altLang="zh-TW" i="1"/>
              <a:t> </a:t>
            </a:r>
            <a:r>
              <a:rPr kumimoji="0" lang="en-US" altLang="zh-TW"/>
              <a:t>+ </a:t>
            </a:r>
            <a:r>
              <a:rPr kumimoji="0" lang="en-US" altLang="zh-TW" i="1"/>
              <a:t>dT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we are interested in the ratio of these changes, d</a:t>
            </a:r>
            <a:r>
              <a:rPr kumimoji="0" lang="en-US" altLang="zh-TW" i="1"/>
              <a:t>T</a:t>
            </a:r>
            <a:r>
              <a:rPr kumimoji="0" lang="en-US" altLang="zh-TW"/>
              <a:t>/</a:t>
            </a:r>
            <a:r>
              <a:rPr kumimoji="0" lang="en-US" altLang="zh-TW" i="1"/>
              <a:t>dG</a:t>
            </a:r>
            <a:r>
              <a:rPr kumimoji="0" lang="en-US" altLang="zh-TW"/>
              <a:t>, and also the ratio of the relative changes: </a:t>
            </a:r>
          </a:p>
        </p:txBody>
      </p:sp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3149600" y="5054600"/>
          <a:ext cx="5080000" cy="736600"/>
        </p:xfrm>
        <a:graphic>
          <a:graphicData uri="http://schemas.openxmlformats.org/presentationml/2006/ole">
            <p:oleObj spid="_x0000_s326660" name="Equation" r:id="rId4" imgW="507996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4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We can write the relative sensitivity in an equivalent form: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3073400" y="838200"/>
          <a:ext cx="5080000" cy="812800"/>
        </p:xfrm>
        <a:graphic>
          <a:graphicData uri="http://schemas.openxmlformats.org/presentationml/2006/ole">
            <p:oleObj spid="_x0000_s328709" name="Equation" r:id="rId4" imgW="5079960" imgH="812520" progId="Equation.DSMT4">
              <p:embed/>
            </p:oleObj>
          </a:graphicData>
        </a:graphic>
      </p:graphicFrame>
      <p:sp>
        <p:nvSpPr>
          <p:cNvPr id="328715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The derivative in (14-26) can be evaluated after substituting the definition of </a:t>
            </a:r>
            <a:r>
              <a:rPr kumimoji="0" lang="en-US" altLang="zh-TW" i="1"/>
              <a:t>T</a:t>
            </a:r>
            <a:r>
              <a:rPr kumimoji="0" lang="en-US" altLang="zh-TW"/>
              <a:t> in (14-15b):</a:t>
            </a:r>
          </a:p>
        </p:txBody>
      </p:sp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3124200" y="2895600"/>
          <a:ext cx="5080000" cy="736600"/>
        </p:xfrm>
        <a:graphic>
          <a:graphicData uri="http://schemas.openxmlformats.org/presentationml/2006/ole">
            <p:oleObj spid="_x0000_s328711" name="Equation" r:id="rId5" imgW="5079960" imgH="736560" progId="Equation.DSMT4">
              <p:embed/>
            </p:oleObj>
          </a:graphicData>
        </a:graphic>
      </p:graphicFrame>
      <p:sp>
        <p:nvSpPr>
          <p:cNvPr id="328716" name="Text Box 8"/>
          <p:cNvSpPr txBox="1">
            <a:spLocks noChangeArrowheads="1"/>
          </p:cNvSpPr>
          <p:nvPr/>
        </p:nvSpPr>
        <p:spPr bwMode="auto">
          <a:xfrm>
            <a:off x="838200" y="38258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Substitute (14-27) into (14-26). Then substituting the definition of </a:t>
            </a:r>
            <a:r>
              <a:rPr kumimoji="0" lang="en-US" altLang="zh-TW" i="1"/>
              <a:t>S</a:t>
            </a:r>
            <a:r>
              <a:rPr kumimoji="0" lang="en-US" altLang="zh-TW"/>
              <a:t> in (14-15a) and rearranging gives the desired result:</a:t>
            </a:r>
          </a:p>
        </p:txBody>
      </p:sp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3149600" y="4953000"/>
          <a:ext cx="5080000" cy="812800"/>
        </p:xfrm>
        <a:graphic>
          <a:graphicData uri="http://schemas.openxmlformats.org/presentationml/2006/ole">
            <p:oleObj spid="_x0000_s328713" name="Equation" r:id="rId6" imgW="507996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62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Equation 14-28 indicates that the relative sensitivity is equal to </a:t>
            </a:r>
            <a:r>
              <a:rPr kumimoji="0" lang="en-US" altLang="zh-TW" i="1"/>
              <a:t>S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For this reason, </a:t>
            </a:r>
            <a:r>
              <a:rPr kumimoji="0" lang="en-US" altLang="zh-TW" i="1"/>
              <a:t>S</a:t>
            </a:r>
            <a:r>
              <a:rPr kumimoji="0" lang="en-US" altLang="zh-TW"/>
              <a:t> is referred to as the </a:t>
            </a:r>
            <a:r>
              <a:rPr kumimoji="0" lang="en-US" altLang="zh-TW" i="1"/>
              <a:t>sensitivity function</a:t>
            </a:r>
            <a:r>
              <a:rPr kumimoji="0" lang="en-US" altLang="zh-TW"/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In view of the important relationship in (14-16),</a:t>
            </a:r>
            <a:r>
              <a:rPr kumimoji="0" lang="en-US" altLang="zh-TW" i="1"/>
              <a:t> T</a:t>
            </a:r>
            <a:r>
              <a:rPr kumimoji="0" lang="en-US" altLang="zh-TW"/>
              <a:t> is called the </a:t>
            </a:r>
            <a:r>
              <a:rPr kumimoji="0" lang="en-US" altLang="zh-TW" i="1"/>
              <a:t>complementary sensitivity function</a:t>
            </a:r>
            <a:r>
              <a:rPr kumimoji="0" lang="en-US" altLang="zh-TW"/>
              <a:t>.</a:t>
            </a:r>
          </a:p>
        </p:txBody>
      </p:sp>
      <p:sp>
        <p:nvSpPr>
          <p:cNvPr id="330763" name="Text Box 4"/>
          <p:cNvSpPr txBox="1">
            <a:spLocks noChangeArrowheads="1"/>
          </p:cNvSpPr>
          <p:nvPr/>
        </p:nvSpPr>
        <p:spPr bwMode="auto">
          <a:xfrm>
            <a:off x="838200" y="26098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/>
              <a:t>Effect of Feedback Control on Relative Sensitivity</a:t>
            </a:r>
          </a:p>
        </p:txBody>
      </p:sp>
      <p:sp>
        <p:nvSpPr>
          <p:cNvPr id="330764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Next, we show that feedback reduces sensitivity by comparing the relative sensitivities for open-loop control and closed-loop control.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By definition, open-loop control occurs when the feedback control loop in Fig. 14.1 is disconnected from the comparator.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For this condition:</a:t>
            </a:r>
          </a:p>
        </p:txBody>
      </p:sp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921000" y="5791200"/>
          <a:ext cx="5080000" cy="1028700"/>
        </p:xfrm>
        <a:graphic>
          <a:graphicData uri="http://schemas.openxmlformats.org/presentationml/2006/ole">
            <p:oleObj spid="_x0000_s330761" name="Equation" r:id="rId4" imgW="5079960" imgH="1028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7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Substituting </a:t>
            </a:r>
            <a:r>
              <a:rPr kumimoji="0" lang="en-US" altLang="zh-TW" i="1"/>
              <a:t>T</a:t>
            </a:r>
            <a:r>
              <a:rPr kumimoji="0" lang="en-US" altLang="zh-TW" i="1" baseline="-25000"/>
              <a:t>OL</a:t>
            </a:r>
            <a:r>
              <a:rPr kumimoji="0" lang="en-US" altLang="zh-TW" i="1"/>
              <a:t> </a:t>
            </a:r>
            <a:r>
              <a:rPr kumimoji="0" lang="en-US" altLang="zh-TW"/>
              <a:t>for </a:t>
            </a:r>
            <a:r>
              <a:rPr kumimoji="0" lang="en-US" altLang="zh-TW" i="1"/>
              <a:t>T</a:t>
            </a:r>
            <a:r>
              <a:rPr kumimoji="0" lang="en-US" altLang="zh-TW"/>
              <a:t> in Eq. 14-25 and noting that </a:t>
            </a:r>
            <a:r>
              <a:rPr kumimoji="0" lang="en-US" altLang="zh-TW" i="1"/>
              <a:t>dT</a:t>
            </a:r>
            <a:r>
              <a:rPr kumimoji="0" lang="en-US" altLang="zh-TW" i="1" baseline="-25000"/>
              <a:t>OL</a:t>
            </a:r>
            <a:r>
              <a:rPr kumimoji="0" lang="en-US" altLang="zh-TW"/>
              <a:t>/</a:t>
            </a:r>
            <a:r>
              <a:rPr kumimoji="0" lang="en-US" altLang="zh-TW" i="1"/>
              <a:t>dG</a:t>
            </a:r>
            <a:r>
              <a:rPr kumimoji="0" lang="en-US" altLang="zh-TW"/>
              <a:t> = 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/>
              <a:t> gives:</a:t>
            </a:r>
          </a:p>
        </p:txBody>
      </p:sp>
      <p:sp>
        <p:nvSpPr>
          <p:cNvPr id="33280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153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the relative sensitivity is unity for open-loop control and is equal to </a:t>
            </a:r>
            <a:r>
              <a:rPr kumimoji="0" lang="en-US" altLang="zh-TW" i="1"/>
              <a:t>S</a:t>
            </a:r>
            <a:r>
              <a:rPr kumimoji="0" lang="en-US" altLang="zh-TW"/>
              <a:t> for closed-loop control, as indicated by (14-28).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Equation 14-15a indicates that |S| &lt;1 if |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c</a:t>
            </a:r>
            <a:r>
              <a:rPr kumimoji="0" lang="en-US" altLang="zh-TW" i="1"/>
              <a:t>G</a:t>
            </a:r>
            <a:r>
              <a:rPr kumimoji="0" lang="en-US" altLang="zh-TW" i="1" baseline="-25000"/>
              <a:t>p</a:t>
            </a:r>
            <a:r>
              <a:rPr kumimoji="0" lang="en-US" altLang="zh-TW" i="1"/>
              <a:t>| &gt; </a:t>
            </a:r>
            <a:r>
              <a:rPr kumimoji="0" lang="en-US" altLang="zh-TW"/>
              <a:t>1, which usually occurs over the frequency range of interest.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/>
              <a:t>Thus, we have identified one of the most important properties of feedback control: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kumimoji="0" lang="en-US" altLang="zh-TW" i="1"/>
              <a:t>Feedback control makes process performance less sensitive to changes in the process.</a:t>
            </a:r>
            <a:r>
              <a:rPr kumimoji="0" lang="en-US" altLang="zh-TW"/>
              <a:t> </a:t>
            </a:r>
          </a:p>
        </p:txBody>
      </p:sp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2082800" y="1066800"/>
          <a:ext cx="6451600" cy="838200"/>
        </p:xfrm>
        <a:graphic>
          <a:graphicData uri="http://schemas.openxmlformats.org/presentationml/2006/ole">
            <p:oleObj spid="_x0000_s332806" name="Equation" r:id="rId4" imgW="645156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Remarks</a:t>
            </a:r>
            <a:endParaRPr lang="zh-TW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899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7988" y="1371600"/>
          <a:ext cx="8526462" cy="4724400"/>
        </p:xfrm>
        <a:graphic>
          <a:graphicData uri="http://schemas.openxmlformats.org/presentationml/2006/ole">
            <p:oleObj spid="_x0000_s468994" name="Equation" r:id="rId3" imgW="3873240" imgH="2145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2257</Words>
  <Application>Microsoft PowerPoint</Application>
  <PresentationFormat>On-screen Show (4:3)</PresentationFormat>
  <Paragraphs>274</Paragraphs>
  <Slides>89</Slides>
  <Notes>38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89</vt:i4>
      </vt:variant>
    </vt:vector>
  </HeadingPairs>
  <TitlesOfParts>
    <vt:vector size="100" baseType="lpstr">
      <vt:lpstr>Times New Roman</vt:lpstr>
      <vt:lpstr>新細明體</vt:lpstr>
      <vt:lpstr>Arial</vt:lpstr>
      <vt:lpstr>Calibri</vt:lpstr>
      <vt:lpstr>Symbol</vt:lpstr>
      <vt:lpstr>Euclid Symbol</vt:lpstr>
      <vt:lpstr>Default Design</vt:lpstr>
      <vt:lpstr>自訂設計</vt:lpstr>
      <vt:lpstr>自訂設計</vt:lpstr>
      <vt:lpstr>Equation</vt:lpstr>
      <vt:lpstr>MathType 5.0 Equation</vt:lpstr>
      <vt:lpstr>投影片 1</vt:lpstr>
      <vt:lpstr>投影片 2</vt:lpstr>
      <vt:lpstr>Complex Variable Z-P=N Theorem</vt:lpstr>
      <vt:lpstr>投影片 4</vt:lpstr>
      <vt:lpstr>投影片 5</vt:lpstr>
      <vt:lpstr>投影片 6</vt:lpstr>
      <vt:lpstr>投影片 7</vt:lpstr>
      <vt:lpstr>Application of Z-P=N Theorem to Stability</vt:lpstr>
      <vt:lpstr>Remarks</vt:lpstr>
      <vt:lpstr>投影片 10</vt:lpstr>
      <vt:lpstr>投影片 11</vt:lpstr>
      <vt:lpstr>投影片 12</vt:lpstr>
      <vt:lpstr>Nyquist Stability Criterion</vt:lpstr>
      <vt:lpstr>Example</vt:lpstr>
      <vt:lpstr>投影片 15</vt:lpstr>
      <vt:lpstr>投影片 16</vt:lpstr>
      <vt:lpstr>Important Conclusion</vt:lpstr>
      <vt:lpstr>投影片 18</vt:lpstr>
      <vt:lpstr>Ultimate Gain and Ultimate Frequency</vt:lpstr>
      <vt:lpstr>Example 2</vt:lpstr>
      <vt:lpstr>投影片 21</vt:lpstr>
      <vt:lpstr>Example 3</vt:lpstr>
      <vt:lpstr>投影片 23</vt:lpstr>
      <vt:lpstr>投影片 24</vt:lpstr>
      <vt:lpstr>投影片 25</vt:lpstr>
      <vt:lpstr>投影片 26</vt:lpstr>
      <vt:lpstr>Example of Conditional Stability</vt:lpstr>
      <vt:lpstr>投影片 28</vt:lpstr>
      <vt:lpstr>General Stability Criterion</vt:lpstr>
      <vt:lpstr>Stability Limits</vt:lpstr>
      <vt:lpstr>投影片 31</vt:lpstr>
      <vt:lpstr>Critical Frequency and Gain Crossover Frequency</vt:lpstr>
      <vt:lpstr>Bode Stability Criterion</vt:lpstr>
      <vt:lpstr>投影片 34</vt:lpstr>
      <vt:lpstr>Advantages of Bode Stability Criterion </vt:lpstr>
      <vt:lpstr>投影片 36</vt:lpstr>
      <vt:lpstr>投影片 37</vt:lpstr>
      <vt:lpstr>投影片 38</vt:lpstr>
      <vt:lpstr>投影片 39</vt:lpstr>
      <vt:lpstr>Example </vt:lpstr>
      <vt:lpstr>投影片 41</vt:lpstr>
      <vt:lpstr>Nyquist Stability Criterion</vt:lpstr>
      <vt:lpstr>Important Properties of the Nyquist Stability Criterion</vt:lpstr>
      <vt:lpstr>Important Properties of the Nyquist Stability Criterion</vt:lpstr>
      <vt:lpstr>Example </vt:lpstr>
      <vt:lpstr>投影片 46</vt:lpstr>
      <vt:lpstr>投影片 47</vt:lpstr>
      <vt:lpstr>Phase Margin (PM)</vt:lpstr>
      <vt:lpstr>投影片 49</vt:lpstr>
      <vt:lpstr>Gain Margin (GM)</vt:lpstr>
      <vt:lpstr>投影片 51</vt:lpstr>
      <vt:lpstr>投影片 52</vt:lpstr>
      <vt:lpstr>Remarks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Integral Action</vt:lpstr>
      <vt:lpstr>投影片 63</vt:lpstr>
      <vt:lpstr>Lower Bounds of GM and PM</vt:lpstr>
      <vt:lpstr>投影片 65</vt:lpstr>
      <vt:lpstr>投影片 66</vt:lpstr>
      <vt:lpstr>投影片 67</vt:lpstr>
      <vt:lpstr>Nichols Chart </vt:lpstr>
      <vt:lpstr>投影片 69</vt:lpstr>
      <vt:lpstr>Maximum Closed-Loop Log Modulus (LM)</vt:lpstr>
      <vt:lpstr>Example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Chemical Engineering</dc:creator>
  <cp:lastModifiedBy>ncku</cp:lastModifiedBy>
  <cp:revision>499</cp:revision>
  <dcterms:created xsi:type="dcterms:W3CDTF">2003-07-23T18:17:51Z</dcterms:created>
  <dcterms:modified xsi:type="dcterms:W3CDTF">2009-01-02T08:47:20Z</dcterms:modified>
</cp:coreProperties>
</file>